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slideLayout" Target="../slideLayouts/slideLayout20.xml"/><Relationship Id="rId1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slideLayout" Target="../slideLayouts/slideLayout22.xml"/><Relationship Id="rId10"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slideLayout" Target="../slideLayouts/slideLayout23.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slideLayout" Target="../slideLayouts/slideLayout26.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slideLayout" Target="../slideLayouts/slideLayout27.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slideLayout" Target="../slideLayouts/slideLayout28.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slideLayout" Target="../slideLayouts/slideLayout31.xml"/><Relationship Id="rId6"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1392"/>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Análisis de Algoritmos: Fundamentos y Técnicas de Optimización</a:t>
            </a:r>
            <a:endParaRPr lang="en-US" sz="4450" dirty="0"/>
          </a:p>
        </p:txBody>
      </p:sp>
      <p:sp>
        <p:nvSpPr>
          <p:cNvPr id="4" name="Text 1"/>
          <p:cNvSpPr/>
          <p:nvPr/>
        </p:nvSpPr>
        <p:spPr>
          <a:xfrm>
            <a:off x="793790" y="407789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El análisis de algoritmos es una rama fundamental de las ciencias de la computación que estudia el rendimiento de los algoritmos en términos de eficiencia temporal y espacial. Este estudio permite comprender qué tan bien se comporta un algoritmo cuando se enfrenta a grandes volúmenes de datos, constituyendo una herramienta indispensable para el desarrollo de software escalable y optimizado.</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4260" y="585192"/>
            <a:ext cx="7655481" cy="1328976"/>
          </a:xfrm>
          <a:prstGeom prst="rect">
            <a:avLst/>
          </a:prstGeom>
          <a:noFill/>
          <a:ln/>
        </p:spPr>
        <p:txBody>
          <a:bodyPr wrap="squar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Complejidades Temporales Fundamentales</a:t>
            </a:r>
            <a:endParaRPr lang="en-US" sz="4150" dirty="0"/>
          </a:p>
        </p:txBody>
      </p:sp>
      <p:sp>
        <p:nvSpPr>
          <p:cNvPr id="4" name="Shape 1"/>
          <p:cNvSpPr/>
          <p:nvPr/>
        </p:nvSpPr>
        <p:spPr>
          <a:xfrm>
            <a:off x="744260" y="2233136"/>
            <a:ext cx="159425" cy="1140143"/>
          </a:xfrm>
          <a:prstGeom prst="roundRect">
            <a:avLst>
              <a:gd name="adj" fmla="val 56022"/>
            </a:avLst>
          </a:prstGeom>
          <a:solidFill>
            <a:srgbClr val="DADBF1"/>
          </a:solidFill>
          <a:ln w="7620">
            <a:solidFill>
              <a:srgbClr val="C0C1D7"/>
            </a:solidFill>
            <a:prstDash val="solid"/>
          </a:ln>
        </p:spPr>
      </p:sp>
      <p:sp>
        <p:nvSpPr>
          <p:cNvPr id="5" name="Text 2"/>
          <p:cNvSpPr/>
          <p:nvPr/>
        </p:nvSpPr>
        <p:spPr>
          <a:xfrm>
            <a:off x="1222653" y="2233136"/>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O(1) - Constante</a:t>
            </a:r>
            <a:endParaRPr lang="en-US" sz="2050" dirty="0"/>
          </a:p>
        </p:txBody>
      </p:sp>
      <p:sp>
        <p:nvSpPr>
          <p:cNvPr id="6" name="Text 3"/>
          <p:cNvSpPr/>
          <p:nvPr/>
        </p:nvSpPr>
        <p:spPr>
          <a:xfrm>
            <a:off x="1222653" y="2692956"/>
            <a:ext cx="7177088" cy="68032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Tiempo independiente del tamaño de entrada. Ejemplo: acceso directo a un índice de array.</a:t>
            </a:r>
            <a:endParaRPr lang="en-US" sz="1650" dirty="0"/>
          </a:p>
        </p:txBody>
      </p:sp>
      <p:sp>
        <p:nvSpPr>
          <p:cNvPr id="7" name="Shape 4"/>
          <p:cNvSpPr/>
          <p:nvPr/>
        </p:nvSpPr>
        <p:spPr>
          <a:xfrm>
            <a:off x="1063228" y="3585924"/>
            <a:ext cx="159425" cy="1140143"/>
          </a:xfrm>
          <a:prstGeom prst="roundRect">
            <a:avLst>
              <a:gd name="adj" fmla="val 56022"/>
            </a:avLst>
          </a:prstGeom>
          <a:solidFill>
            <a:srgbClr val="DADBF1"/>
          </a:solidFill>
          <a:ln w="7620">
            <a:solidFill>
              <a:srgbClr val="C0C1D7"/>
            </a:solidFill>
            <a:prstDash val="solid"/>
          </a:ln>
        </p:spPr>
      </p:sp>
      <p:sp>
        <p:nvSpPr>
          <p:cNvPr id="8" name="Text 5"/>
          <p:cNvSpPr/>
          <p:nvPr/>
        </p:nvSpPr>
        <p:spPr>
          <a:xfrm>
            <a:off x="1541621" y="3585924"/>
            <a:ext cx="2833330" cy="332303"/>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O(log n) - Logarítmica</a:t>
            </a:r>
            <a:endParaRPr lang="en-US" sz="2050" dirty="0"/>
          </a:p>
        </p:txBody>
      </p:sp>
      <p:sp>
        <p:nvSpPr>
          <p:cNvPr id="9" name="Text 6"/>
          <p:cNvSpPr/>
          <p:nvPr/>
        </p:nvSpPr>
        <p:spPr>
          <a:xfrm>
            <a:off x="1541621" y="4045744"/>
            <a:ext cx="6858119" cy="68032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Crecimiento muy lento. Ejemplo: búsqueda binaria en estructuras ordenadas.</a:t>
            </a:r>
            <a:endParaRPr lang="en-US" sz="1650" dirty="0"/>
          </a:p>
        </p:txBody>
      </p:sp>
      <p:sp>
        <p:nvSpPr>
          <p:cNvPr id="10" name="Shape 7"/>
          <p:cNvSpPr/>
          <p:nvPr/>
        </p:nvSpPr>
        <p:spPr>
          <a:xfrm>
            <a:off x="1382197" y="4938713"/>
            <a:ext cx="159425" cy="1140143"/>
          </a:xfrm>
          <a:prstGeom prst="roundRect">
            <a:avLst>
              <a:gd name="adj" fmla="val 56022"/>
            </a:avLst>
          </a:prstGeom>
          <a:solidFill>
            <a:srgbClr val="DADBF1"/>
          </a:solidFill>
          <a:ln w="7620">
            <a:solidFill>
              <a:srgbClr val="C0C1D7"/>
            </a:solidFill>
            <a:prstDash val="solid"/>
          </a:ln>
        </p:spPr>
      </p:sp>
      <p:sp>
        <p:nvSpPr>
          <p:cNvPr id="11" name="Text 8"/>
          <p:cNvSpPr/>
          <p:nvPr/>
        </p:nvSpPr>
        <p:spPr>
          <a:xfrm>
            <a:off x="1860590" y="4938713"/>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O(n) - Lineal</a:t>
            </a:r>
            <a:endParaRPr lang="en-US" sz="2050" dirty="0"/>
          </a:p>
        </p:txBody>
      </p:sp>
      <p:sp>
        <p:nvSpPr>
          <p:cNvPr id="12" name="Text 9"/>
          <p:cNvSpPr/>
          <p:nvPr/>
        </p:nvSpPr>
        <p:spPr>
          <a:xfrm>
            <a:off x="1860590" y="5398532"/>
            <a:ext cx="6539151" cy="68032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Tiempo proporcional al tamaño. Ejemplo: recorrido completo de una lista.</a:t>
            </a:r>
            <a:endParaRPr lang="en-US" sz="1650" dirty="0"/>
          </a:p>
        </p:txBody>
      </p:sp>
      <p:sp>
        <p:nvSpPr>
          <p:cNvPr id="13" name="Shape 10"/>
          <p:cNvSpPr/>
          <p:nvPr/>
        </p:nvSpPr>
        <p:spPr>
          <a:xfrm>
            <a:off x="1701165" y="6291501"/>
            <a:ext cx="159425" cy="1140143"/>
          </a:xfrm>
          <a:prstGeom prst="roundRect">
            <a:avLst>
              <a:gd name="adj" fmla="val 56022"/>
            </a:avLst>
          </a:prstGeom>
          <a:solidFill>
            <a:srgbClr val="DADBF1"/>
          </a:solidFill>
          <a:ln w="7620">
            <a:solidFill>
              <a:srgbClr val="C0C1D7"/>
            </a:solidFill>
            <a:prstDash val="solid"/>
          </a:ln>
        </p:spPr>
      </p:sp>
      <p:sp>
        <p:nvSpPr>
          <p:cNvPr id="14" name="Text 11"/>
          <p:cNvSpPr/>
          <p:nvPr/>
        </p:nvSpPr>
        <p:spPr>
          <a:xfrm>
            <a:off x="2179558" y="6291501"/>
            <a:ext cx="2658070" cy="332303"/>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Inter Bold" pitchFamily="34" charset="0"/>
                <a:ea typeface="Inter Bold" pitchFamily="34" charset="-122"/>
                <a:cs typeface="Inter Bold" pitchFamily="34" charset="-120"/>
              </a:rPr>
              <a:t>O(n²) - Cuadrática</a:t>
            </a:r>
            <a:endParaRPr lang="en-US" sz="2050" dirty="0"/>
          </a:p>
        </p:txBody>
      </p:sp>
      <p:sp>
        <p:nvSpPr>
          <p:cNvPr id="15" name="Text 12"/>
          <p:cNvSpPr/>
          <p:nvPr/>
        </p:nvSpPr>
        <p:spPr>
          <a:xfrm>
            <a:off x="2179558" y="6751320"/>
            <a:ext cx="6220182" cy="68032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Crecimiento cuadrático. Ejemplo: algoritmos de ordenamiento básicos como bubble sort.</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5507"/>
            <a:ext cx="733365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Complejidades Avanzadas</a:t>
            </a:r>
            <a:endParaRPr lang="en-US" sz="4450" dirty="0"/>
          </a:p>
        </p:txBody>
      </p:sp>
      <p:sp>
        <p:nvSpPr>
          <p:cNvPr id="4" name="Shape 1"/>
          <p:cNvSpPr/>
          <p:nvPr/>
        </p:nvSpPr>
        <p:spPr>
          <a:xfrm>
            <a:off x="1048941" y="2244447"/>
            <a:ext cx="30480" cy="4789527"/>
          </a:xfrm>
          <a:prstGeom prst="roundRect">
            <a:avLst>
              <a:gd name="adj" fmla="val 312558"/>
            </a:avLst>
          </a:prstGeom>
          <a:solidFill>
            <a:srgbClr val="C0C1D7"/>
          </a:solidFill>
          <a:ln/>
        </p:spPr>
      </p:sp>
      <p:sp>
        <p:nvSpPr>
          <p:cNvPr id="5" name="Shape 2"/>
          <p:cNvSpPr/>
          <p:nvPr/>
        </p:nvSpPr>
        <p:spPr>
          <a:xfrm>
            <a:off x="1273612" y="2484358"/>
            <a:ext cx="680442" cy="30480"/>
          </a:xfrm>
          <a:prstGeom prst="roundRect">
            <a:avLst>
              <a:gd name="adj" fmla="val 312558"/>
            </a:avLst>
          </a:prstGeom>
          <a:solidFill>
            <a:srgbClr val="C0C1D7"/>
          </a:solidFill>
          <a:ln/>
        </p:spPr>
      </p:sp>
      <p:sp>
        <p:nvSpPr>
          <p:cNvPr id="6" name="Shape 3"/>
          <p:cNvSpPr/>
          <p:nvPr/>
        </p:nvSpPr>
        <p:spPr>
          <a:xfrm>
            <a:off x="793790" y="2244447"/>
            <a:ext cx="510302" cy="510302"/>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878860" y="228695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8" name="Text 5"/>
          <p:cNvSpPr/>
          <p:nvPr/>
        </p:nvSpPr>
        <p:spPr>
          <a:xfrm>
            <a:off x="2183011" y="2322314"/>
            <a:ext cx="314944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O(n log n) - Cuasilineal</a:t>
            </a:r>
            <a:endParaRPr lang="en-US" sz="2200" dirty="0"/>
          </a:p>
        </p:txBody>
      </p:sp>
      <p:sp>
        <p:nvSpPr>
          <p:cNvPr id="9" name="Text 6"/>
          <p:cNvSpPr/>
          <p:nvPr/>
        </p:nvSpPr>
        <p:spPr>
          <a:xfrm>
            <a:off x="2183011" y="2812733"/>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Optimizado para ordenamientos eficientes como merge sort y quick sort</a:t>
            </a:r>
            <a:endParaRPr lang="en-US" sz="1750" dirty="0"/>
          </a:p>
        </p:txBody>
      </p:sp>
      <p:sp>
        <p:nvSpPr>
          <p:cNvPr id="10" name="Shape 7"/>
          <p:cNvSpPr/>
          <p:nvPr/>
        </p:nvSpPr>
        <p:spPr>
          <a:xfrm>
            <a:off x="1273612" y="4232077"/>
            <a:ext cx="680442" cy="30480"/>
          </a:xfrm>
          <a:prstGeom prst="roundRect">
            <a:avLst>
              <a:gd name="adj" fmla="val 312558"/>
            </a:avLst>
          </a:prstGeom>
          <a:solidFill>
            <a:srgbClr val="C0C1D7"/>
          </a:solidFill>
          <a:ln/>
        </p:spPr>
      </p:sp>
      <p:sp>
        <p:nvSpPr>
          <p:cNvPr id="11" name="Shape 8"/>
          <p:cNvSpPr/>
          <p:nvPr/>
        </p:nvSpPr>
        <p:spPr>
          <a:xfrm>
            <a:off x="793790" y="3992166"/>
            <a:ext cx="510302" cy="510302"/>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878860" y="4034671"/>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3" name="Text 10"/>
          <p:cNvSpPr/>
          <p:nvPr/>
        </p:nvSpPr>
        <p:spPr>
          <a:xfrm>
            <a:off x="2183011" y="40700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O(2ⁿ) - Exponencial</a:t>
            </a:r>
            <a:endParaRPr lang="en-US" sz="2200" dirty="0"/>
          </a:p>
        </p:txBody>
      </p:sp>
      <p:sp>
        <p:nvSpPr>
          <p:cNvPr id="14" name="Text 11"/>
          <p:cNvSpPr/>
          <p:nvPr/>
        </p:nvSpPr>
        <p:spPr>
          <a:xfrm>
            <a:off x="2183011" y="4560451"/>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Muy costoso computacionalmente. Ejemplo: Fibonacci recursivo sin optimización</a:t>
            </a:r>
            <a:endParaRPr lang="en-US" sz="1750" dirty="0"/>
          </a:p>
        </p:txBody>
      </p:sp>
      <p:sp>
        <p:nvSpPr>
          <p:cNvPr id="15" name="Shape 12"/>
          <p:cNvSpPr/>
          <p:nvPr/>
        </p:nvSpPr>
        <p:spPr>
          <a:xfrm>
            <a:off x="1273612" y="5979795"/>
            <a:ext cx="680442" cy="30480"/>
          </a:xfrm>
          <a:prstGeom prst="roundRect">
            <a:avLst>
              <a:gd name="adj" fmla="val 312558"/>
            </a:avLst>
          </a:prstGeom>
          <a:solidFill>
            <a:srgbClr val="C0C1D7"/>
          </a:solidFill>
          <a:ln/>
        </p:spPr>
      </p:sp>
      <p:sp>
        <p:nvSpPr>
          <p:cNvPr id="16" name="Shape 13"/>
          <p:cNvSpPr/>
          <p:nvPr/>
        </p:nvSpPr>
        <p:spPr>
          <a:xfrm>
            <a:off x="793790" y="5739884"/>
            <a:ext cx="510302" cy="510302"/>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878860" y="578238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8" name="Text 15"/>
          <p:cNvSpPr/>
          <p:nvPr/>
        </p:nvSpPr>
        <p:spPr>
          <a:xfrm>
            <a:off x="2183011" y="58177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O(n!) - Factorial</a:t>
            </a:r>
            <a:endParaRPr lang="en-US" sz="2200" dirty="0"/>
          </a:p>
        </p:txBody>
      </p:sp>
      <p:sp>
        <p:nvSpPr>
          <p:cNvPr id="19" name="Text 16"/>
          <p:cNvSpPr/>
          <p:nvPr/>
        </p:nvSpPr>
        <p:spPr>
          <a:xfrm>
            <a:off x="2183011" y="6308169"/>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Computacionalmente prohibitivo. Aparece en problemas de permutación completa</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4005" y="482441"/>
            <a:ext cx="8264009" cy="548283"/>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Comparación Visual de Complejidades</a:t>
            </a:r>
            <a:endParaRPr lang="en-US" sz="3450" dirty="0"/>
          </a:p>
        </p:txBody>
      </p:sp>
      <p:pic>
        <p:nvPicPr>
          <p:cNvPr id="3" name="Image 0" descr="preencoded.png">    </p:cNvPr>
          <p:cNvPicPr>
            <a:picLocks noChangeAspect="1"/>
          </p:cNvPicPr>
          <p:nvPr/>
        </p:nvPicPr>
        <p:blipFill>
          <a:blip r:embed="rId1"/>
          <a:stretch>
            <a:fillRect/>
          </a:stretch>
        </p:blipFill>
        <p:spPr>
          <a:xfrm>
            <a:off x="614005" y="1381482"/>
            <a:ext cx="13402389" cy="6978848"/>
          </a:xfrm>
          <a:prstGeom prst="rect">
            <a:avLst/>
          </a:prstGeom>
        </p:spPr>
      </p:pic>
      <p:sp>
        <p:nvSpPr>
          <p:cNvPr id="4" name="Shape 1"/>
          <p:cNvSpPr/>
          <p:nvPr/>
        </p:nvSpPr>
        <p:spPr>
          <a:xfrm>
            <a:off x="2009061" y="8360331"/>
            <a:ext cx="175379" cy="175379"/>
          </a:xfrm>
          <a:prstGeom prst="roundRect">
            <a:avLst>
              <a:gd name="adj" fmla="val 10428"/>
            </a:avLst>
          </a:prstGeom>
          <a:solidFill>
            <a:srgbClr val="151738"/>
          </a:solidFill>
          <a:ln/>
        </p:spPr>
      </p:sp>
      <p:sp>
        <p:nvSpPr>
          <p:cNvPr id="5" name="Text 2"/>
          <p:cNvSpPr/>
          <p:nvPr/>
        </p:nvSpPr>
        <p:spPr>
          <a:xfrm>
            <a:off x="2245400" y="8360331"/>
            <a:ext cx="1604843" cy="175379"/>
          </a:xfrm>
          <a:prstGeom prst="rect">
            <a:avLst/>
          </a:prstGeom>
          <a:noFill/>
          <a:ln/>
        </p:spPr>
        <p:txBody>
          <a:bodyPr wrap="none" lIns="0" tIns="0" rIns="0" bIns="0" rtlCol="0" anchor="t"/>
          <a:lstStyle/>
          <a:p>
            <a:pPr algn="l" indent="0" marL="0">
              <a:lnSpc>
                <a:spcPts val="1350"/>
              </a:lnSpc>
              <a:buNone/>
            </a:pPr>
            <a:r>
              <a:rPr lang="en-US" sz="1350" dirty="0">
                <a:solidFill>
                  <a:srgbClr val="272525"/>
                </a:solidFill>
                <a:latin typeface="Inter" pitchFamily="34" charset="0"/>
                <a:ea typeface="Inter" pitchFamily="34" charset="-122"/>
                <a:cs typeface="Inter" pitchFamily="34" charset="-120"/>
              </a:rPr>
              <a:t>Tamaño de Entrada</a:t>
            </a:r>
            <a:endParaRPr lang="en-US" sz="1350" dirty="0"/>
          </a:p>
        </p:txBody>
      </p:sp>
      <p:sp>
        <p:nvSpPr>
          <p:cNvPr id="6" name="Shape 3"/>
          <p:cNvSpPr/>
          <p:nvPr/>
        </p:nvSpPr>
        <p:spPr>
          <a:xfrm>
            <a:off x="5335905" y="8360331"/>
            <a:ext cx="175379" cy="175379"/>
          </a:xfrm>
          <a:prstGeom prst="roundRect">
            <a:avLst>
              <a:gd name="adj" fmla="val 10428"/>
            </a:avLst>
          </a:prstGeom>
          <a:solidFill>
            <a:srgbClr val="272B69"/>
          </a:solidFill>
          <a:ln/>
        </p:spPr>
      </p:sp>
      <p:sp>
        <p:nvSpPr>
          <p:cNvPr id="7" name="Text 4"/>
          <p:cNvSpPr/>
          <p:nvPr/>
        </p:nvSpPr>
        <p:spPr>
          <a:xfrm>
            <a:off x="5572244" y="8360331"/>
            <a:ext cx="333375" cy="175379"/>
          </a:xfrm>
          <a:prstGeom prst="rect">
            <a:avLst/>
          </a:prstGeom>
          <a:noFill/>
          <a:ln/>
        </p:spPr>
        <p:txBody>
          <a:bodyPr wrap="none" lIns="0" tIns="0" rIns="0" bIns="0" rtlCol="0" anchor="t"/>
          <a:lstStyle/>
          <a:p>
            <a:pPr algn="l" indent="0" marL="0">
              <a:lnSpc>
                <a:spcPts val="1350"/>
              </a:lnSpc>
              <a:buNone/>
            </a:pPr>
            <a:r>
              <a:rPr lang="en-US" sz="1350" dirty="0">
                <a:solidFill>
                  <a:srgbClr val="272525"/>
                </a:solidFill>
                <a:latin typeface="Inter" pitchFamily="34" charset="0"/>
                <a:ea typeface="Inter" pitchFamily="34" charset="-122"/>
                <a:cs typeface="Inter" pitchFamily="34" charset="-120"/>
              </a:rPr>
              <a:t>O(1)</a:t>
            </a:r>
            <a:endParaRPr lang="en-US" sz="1350" dirty="0"/>
          </a:p>
        </p:txBody>
      </p:sp>
      <p:sp>
        <p:nvSpPr>
          <p:cNvPr id="8" name="Shape 5"/>
          <p:cNvSpPr/>
          <p:nvPr/>
        </p:nvSpPr>
        <p:spPr>
          <a:xfrm>
            <a:off x="8556188" y="8360331"/>
            <a:ext cx="175379" cy="175379"/>
          </a:xfrm>
          <a:prstGeom prst="roundRect">
            <a:avLst>
              <a:gd name="adj" fmla="val 10428"/>
            </a:avLst>
          </a:prstGeom>
          <a:solidFill>
            <a:srgbClr val="393F9B"/>
          </a:solidFill>
          <a:ln/>
        </p:spPr>
      </p:sp>
      <p:sp>
        <p:nvSpPr>
          <p:cNvPr id="9" name="Text 6"/>
          <p:cNvSpPr/>
          <p:nvPr/>
        </p:nvSpPr>
        <p:spPr>
          <a:xfrm>
            <a:off x="8792528" y="8360331"/>
            <a:ext cx="670203" cy="175379"/>
          </a:xfrm>
          <a:prstGeom prst="rect">
            <a:avLst/>
          </a:prstGeom>
          <a:noFill/>
          <a:ln/>
        </p:spPr>
        <p:txBody>
          <a:bodyPr wrap="none" lIns="0" tIns="0" rIns="0" bIns="0" rtlCol="0" anchor="t"/>
          <a:lstStyle/>
          <a:p>
            <a:pPr algn="l" indent="0" marL="0">
              <a:lnSpc>
                <a:spcPts val="1350"/>
              </a:lnSpc>
              <a:buNone/>
            </a:pPr>
            <a:r>
              <a:rPr lang="en-US" sz="1350" dirty="0">
                <a:solidFill>
                  <a:srgbClr val="272525"/>
                </a:solidFill>
                <a:latin typeface="Inter" pitchFamily="34" charset="0"/>
                <a:ea typeface="Inter" pitchFamily="34" charset="-122"/>
                <a:cs typeface="Inter" pitchFamily="34" charset="-120"/>
              </a:rPr>
              <a:t>O(log n)</a:t>
            </a:r>
            <a:endParaRPr lang="en-US" sz="1350" dirty="0"/>
          </a:p>
        </p:txBody>
      </p:sp>
      <p:sp>
        <p:nvSpPr>
          <p:cNvPr id="10" name="Shape 7"/>
          <p:cNvSpPr/>
          <p:nvPr/>
        </p:nvSpPr>
        <p:spPr>
          <a:xfrm>
            <a:off x="10780038" y="8360331"/>
            <a:ext cx="175379" cy="175379"/>
          </a:xfrm>
          <a:prstGeom prst="roundRect">
            <a:avLst>
              <a:gd name="adj" fmla="val 10428"/>
            </a:avLst>
          </a:prstGeom>
          <a:solidFill>
            <a:srgbClr val="565DC1"/>
          </a:solidFill>
          <a:ln/>
        </p:spPr>
      </p:sp>
      <p:sp>
        <p:nvSpPr>
          <p:cNvPr id="11" name="Text 8"/>
          <p:cNvSpPr/>
          <p:nvPr/>
        </p:nvSpPr>
        <p:spPr>
          <a:xfrm>
            <a:off x="11016377" y="8360331"/>
            <a:ext cx="365760" cy="175379"/>
          </a:xfrm>
          <a:prstGeom prst="rect">
            <a:avLst/>
          </a:prstGeom>
          <a:noFill/>
          <a:ln/>
        </p:spPr>
        <p:txBody>
          <a:bodyPr wrap="none" lIns="0" tIns="0" rIns="0" bIns="0" rtlCol="0" anchor="t"/>
          <a:lstStyle/>
          <a:p>
            <a:pPr algn="l" indent="0" marL="0">
              <a:lnSpc>
                <a:spcPts val="1350"/>
              </a:lnSpc>
              <a:buNone/>
            </a:pPr>
            <a:r>
              <a:rPr lang="en-US" sz="1350" dirty="0">
                <a:solidFill>
                  <a:srgbClr val="272525"/>
                </a:solidFill>
                <a:latin typeface="Inter" pitchFamily="34" charset="0"/>
                <a:ea typeface="Inter" pitchFamily="34" charset="-122"/>
                <a:cs typeface="Inter" pitchFamily="34" charset="-120"/>
              </a:rPr>
              <a:t>O(n)</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Búsqueda Binaria: Ejemplo Práctico</a:t>
            </a:r>
            <a:endParaRPr lang="en-US" sz="4450" dirty="0"/>
          </a:p>
        </p:txBody>
      </p:sp>
      <p:sp>
        <p:nvSpPr>
          <p:cNvPr id="4" name="Text 1"/>
          <p:cNvSpPr/>
          <p:nvPr/>
        </p:nvSpPr>
        <p:spPr>
          <a:xfrm>
            <a:off x="793790" y="377737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 búsqueda binaria es un algoritmo eficiente con complejidad O(log n) que funciona dividiendo repetidamente el espacio de búsqueda por la mitad. Requiere que los datos estén previamente ordenados.</a:t>
            </a:r>
            <a:endParaRPr lang="en-US" sz="1750" dirty="0"/>
          </a:p>
        </p:txBody>
      </p:sp>
      <p:sp>
        <p:nvSpPr>
          <p:cNvPr id="5" name="Text 2"/>
          <p:cNvSpPr/>
          <p:nvPr/>
        </p:nvSpPr>
        <p:spPr>
          <a:xfrm>
            <a:off x="793790" y="5121235"/>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Su eficiencia radica en eliminar la mitad de las posibilidades en cada iteración, lo que resulta en un crecimiento logarítmico del tiempo de ejecución.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2515"/>
          </a:xfrm>
          <a:prstGeom prst="rect">
            <a:avLst/>
          </a:prstGeom>
        </p:spPr>
      </p:pic>
      <p:sp>
        <p:nvSpPr>
          <p:cNvPr id="3" name="Text 0"/>
          <p:cNvSpPr/>
          <p:nvPr/>
        </p:nvSpPr>
        <p:spPr>
          <a:xfrm>
            <a:off x="566261" y="2468880"/>
            <a:ext cx="7323653" cy="505539"/>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Implementación de Búsqueda Binaria</a:t>
            </a:r>
            <a:endParaRPr lang="en-US" sz="3150" dirty="0"/>
          </a:p>
        </p:txBody>
      </p:sp>
      <p:sp>
        <p:nvSpPr>
          <p:cNvPr id="4" name="Shape 1"/>
          <p:cNvSpPr/>
          <p:nvPr/>
        </p:nvSpPr>
        <p:spPr>
          <a:xfrm>
            <a:off x="566261" y="3217069"/>
            <a:ext cx="13497877" cy="4125278"/>
          </a:xfrm>
          <a:prstGeom prst="roundRect">
            <a:avLst>
              <a:gd name="adj" fmla="val 1647"/>
            </a:avLst>
          </a:prstGeom>
          <a:solidFill>
            <a:srgbClr val="DADBF1"/>
          </a:solidFill>
          <a:ln/>
        </p:spPr>
      </p:sp>
      <p:sp>
        <p:nvSpPr>
          <p:cNvPr id="5" name="Shape 2"/>
          <p:cNvSpPr/>
          <p:nvPr/>
        </p:nvSpPr>
        <p:spPr>
          <a:xfrm>
            <a:off x="558284" y="3217069"/>
            <a:ext cx="13513832" cy="4125278"/>
          </a:xfrm>
          <a:prstGeom prst="roundRect">
            <a:avLst>
              <a:gd name="adj" fmla="val 588"/>
            </a:avLst>
          </a:prstGeom>
          <a:solidFill>
            <a:srgbClr val="DADBF1"/>
          </a:solidFill>
          <a:ln/>
        </p:spPr>
      </p:sp>
      <p:sp>
        <p:nvSpPr>
          <p:cNvPr id="6" name="Text 3"/>
          <p:cNvSpPr/>
          <p:nvPr/>
        </p:nvSpPr>
        <p:spPr>
          <a:xfrm>
            <a:off x="719971" y="3338393"/>
            <a:ext cx="13190458" cy="388262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def busqueda_binaria(lista, objetivo):</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inicio = 0</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fin = len(lista) - 1</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while inicio &lt;= fin:</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medio = (inicio + fin) // 2</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if lista[medio] == objetivo:</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return medio</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elif lista[medio] &lt; objetivo:</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inicio = medio + 1</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else:</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fin = medio - 1</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a:t>
            </a:r>
            <a:endParaRPr lang="en-US" sz="1250" dirty="0"/>
          </a:p>
          <a:p>
            <a:pPr algn="l" indent="0" marL="0">
              <a:lnSpc>
                <a:spcPts val="2000"/>
              </a:lnSpc>
              <a:buNone/>
            </a:pPr>
            <a:r>
              <a:rPr lang="en-US" sz="1250" dirty="0">
                <a:solidFill>
                  <a:srgbClr val="272525"/>
                </a:solidFill>
                <a:highlight>
                  <a:srgbClr val="DADBF1"/>
                </a:highlight>
                <a:latin typeface="Consolas" pitchFamily="34" charset="0"/>
                <a:ea typeface="Consolas" pitchFamily="34" charset="-122"/>
                <a:cs typeface="Consolas" pitchFamily="34" charset="-120"/>
              </a:rPr>
              <a:t>    return -1</a:t>
            </a:r>
            <a:endParaRPr lang="en-US" sz="1250" dirty="0"/>
          </a:p>
        </p:txBody>
      </p:sp>
      <p:sp>
        <p:nvSpPr>
          <p:cNvPr id="7" name="Text 4"/>
          <p:cNvSpPr/>
          <p:nvPr/>
        </p:nvSpPr>
        <p:spPr>
          <a:xfrm>
            <a:off x="566261" y="7524274"/>
            <a:ext cx="13497877" cy="258842"/>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Condición fundamental: la lista debe estar ordenada previamente para garantizar el correcto funcionamiento del algoritmo.</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7264"/>
            <a:ext cx="1146167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Comparación: Búsqueda Lineal vs Binaria</a:t>
            </a:r>
            <a:endParaRPr lang="en-US" sz="4450" dirty="0"/>
          </a:p>
        </p:txBody>
      </p:sp>
      <p:sp>
        <p:nvSpPr>
          <p:cNvPr id="4" name="Text 1"/>
          <p:cNvSpPr/>
          <p:nvPr/>
        </p:nvSpPr>
        <p:spPr>
          <a:xfrm>
            <a:off x="793790" y="4989552"/>
            <a:ext cx="4120753"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10</a:t>
            </a:r>
            <a:endParaRPr lang="en-US" sz="5850" dirty="0"/>
          </a:p>
        </p:txBody>
      </p:sp>
      <p:sp>
        <p:nvSpPr>
          <p:cNvPr id="5" name="Text 2"/>
          <p:cNvSpPr/>
          <p:nvPr/>
        </p:nvSpPr>
        <p:spPr>
          <a:xfrm>
            <a:off x="1436489" y="602134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Elementos</a:t>
            </a:r>
            <a:endParaRPr lang="en-US" sz="2200" dirty="0"/>
          </a:p>
        </p:txBody>
      </p:sp>
      <p:sp>
        <p:nvSpPr>
          <p:cNvPr id="6" name="Text 3"/>
          <p:cNvSpPr/>
          <p:nvPr/>
        </p:nvSpPr>
        <p:spPr>
          <a:xfrm>
            <a:off x="793790" y="6511766"/>
            <a:ext cx="4120753"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Lineal: 10 comp. / Binaria: 4 comp.</a:t>
            </a:r>
            <a:endParaRPr lang="en-US" sz="1750" dirty="0"/>
          </a:p>
        </p:txBody>
      </p:sp>
      <p:sp>
        <p:nvSpPr>
          <p:cNvPr id="7" name="Text 4"/>
          <p:cNvSpPr/>
          <p:nvPr/>
        </p:nvSpPr>
        <p:spPr>
          <a:xfrm>
            <a:off x="5254704" y="4989552"/>
            <a:ext cx="4120872"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1K</a:t>
            </a:r>
            <a:endParaRPr lang="en-US" sz="5850" dirty="0"/>
          </a:p>
        </p:txBody>
      </p:sp>
      <p:sp>
        <p:nvSpPr>
          <p:cNvPr id="8" name="Text 5"/>
          <p:cNvSpPr/>
          <p:nvPr/>
        </p:nvSpPr>
        <p:spPr>
          <a:xfrm>
            <a:off x="5897523" y="602134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Elementos</a:t>
            </a:r>
            <a:endParaRPr lang="en-US" sz="2200" dirty="0"/>
          </a:p>
        </p:txBody>
      </p:sp>
      <p:sp>
        <p:nvSpPr>
          <p:cNvPr id="9" name="Text 6"/>
          <p:cNvSpPr/>
          <p:nvPr/>
        </p:nvSpPr>
        <p:spPr>
          <a:xfrm>
            <a:off x="5254704" y="6511766"/>
            <a:ext cx="4120872" cy="362903"/>
          </a:xfrm>
          <a:prstGeom prst="rect">
            <a:avLst/>
          </a:prstGeom>
          <a:noFill/>
          <a:ln/>
        </p:spPr>
        <p:txBody>
          <a:bodyPr wrap="non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Lineal: 1,000 comp. / Binaria: 10 comp.</a:t>
            </a:r>
            <a:endParaRPr lang="en-US" sz="1750" dirty="0"/>
          </a:p>
        </p:txBody>
      </p:sp>
      <p:sp>
        <p:nvSpPr>
          <p:cNvPr id="10" name="Text 7"/>
          <p:cNvSpPr/>
          <p:nvPr/>
        </p:nvSpPr>
        <p:spPr>
          <a:xfrm>
            <a:off x="9715738" y="4989552"/>
            <a:ext cx="4120753"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Inter Bold" pitchFamily="34" charset="0"/>
                <a:ea typeface="Inter Bold" pitchFamily="34" charset="-122"/>
                <a:cs typeface="Inter Bold" pitchFamily="34" charset="-120"/>
              </a:rPr>
              <a:t>1M</a:t>
            </a:r>
            <a:endParaRPr lang="en-US" sz="5850" dirty="0"/>
          </a:p>
        </p:txBody>
      </p:sp>
      <p:sp>
        <p:nvSpPr>
          <p:cNvPr id="11" name="Text 8"/>
          <p:cNvSpPr/>
          <p:nvPr/>
        </p:nvSpPr>
        <p:spPr>
          <a:xfrm>
            <a:off x="10358438" y="6021348"/>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Elementos</a:t>
            </a:r>
            <a:endParaRPr lang="en-US" sz="2200" dirty="0"/>
          </a:p>
        </p:txBody>
      </p:sp>
      <p:sp>
        <p:nvSpPr>
          <p:cNvPr id="12" name="Text 9"/>
          <p:cNvSpPr/>
          <p:nvPr/>
        </p:nvSpPr>
        <p:spPr>
          <a:xfrm>
            <a:off x="9715738" y="6511766"/>
            <a:ext cx="4120753" cy="72580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Lineal: 1,000,000 comp. / Binaria: 20 comp.</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382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Complejidad Espacial: Concepto Fundamental</a:t>
            </a:r>
            <a:endParaRPr lang="en-US" sz="4450" dirty="0"/>
          </a:p>
        </p:txBody>
      </p:sp>
      <p:sp>
        <p:nvSpPr>
          <p:cNvPr id="4" name="Text 1"/>
          <p:cNvSpPr/>
          <p:nvPr/>
        </p:nvSpPr>
        <p:spPr>
          <a:xfrm>
            <a:off x="6280190" y="359592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 complejidad espacial se refiere a la memoria extra que necesita el algoritmo, excluyendo la entrada original. A menudo se subestima cuando se compara con el tiempo, pero es crucial en dispositivos embebidos o procesamiento en la nube.</a:t>
            </a:r>
            <a:endParaRPr lang="en-US" sz="1750" dirty="0"/>
          </a:p>
        </p:txBody>
      </p:sp>
      <p:sp>
        <p:nvSpPr>
          <p:cNvPr id="5" name="Text 2"/>
          <p:cNvSpPr/>
          <p:nvPr/>
        </p:nvSpPr>
        <p:spPr>
          <a:xfrm>
            <a:off x="6280190" y="530268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 algoritmo puede ser temporalmente eficiente pero requerir cantidades prohibitivas de memoria, lo que lo hace impracticable en ciertos contextos.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683782"/>
            <a:ext cx="911875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Ejemplo de Complejidad Espacial</a:t>
            </a:r>
            <a:endParaRPr lang="en-US" sz="4450" dirty="0"/>
          </a:p>
        </p:txBody>
      </p:sp>
      <p:sp>
        <p:nvSpPr>
          <p:cNvPr id="3" name="Text 1"/>
          <p:cNvSpPr/>
          <p:nvPr/>
        </p:nvSpPr>
        <p:spPr>
          <a:xfrm>
            <a:off x="793790" y="2959537"/>
            <a:ext cx="386417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Algoritmo con O(n) Espacial</a:t>
            </a:r>
            <a:endParaRPr lang="en-US" sz="2200" dirty="0"/>
          </a:p>
        </p:txBody>
      </p:sp>
      <p:sp>
        <p:nvSpPr>
          <p:cNvPr id="4" name="Shape 2"/>
          <p:cNvSpPr/>
          <p:nvPr/>
        </p:nvSpPr>
        <p:spPr>
          <a:xfrm>
            <a:off x="793790" y="3569018"/>
            <a:ext cx="6244709" cy="2154555"/>
          </a:xfrm>
          <a:prstGeom prst="roundRect">
            <a:avLst>
              <a:gd name="adj" fmla="val 4422"/>
            </a:avLst>
          </a:prstGeom>
          <a:solidFill>
            <a:srgbClr val="DADBF1"/>
          </a:solidFill>
          <a:ln/>
        </p:spPr>
      </p:sp>
      <p:sp>
        <p:nvSpPr>
          <p:cNvPr id="5" name="Shape 3"/>
          <p:cNvSpPr/>
          <p:nvPr/>
        </p:nvSpPr>
        <p:spPr>
          <a:xfrm>
            <a:off x="782479" y="3569018"/>
            <a:ext cx="6267331" cy="2154555"/>
          </a:xfrm>
          <a:prstGeom prst="roundRect">
            <a:avLst>
              <a:gd name="adj" fmla="val 1579"/>
            </a:avLst>
          </a:prstGeom>
          <a:solidFill>
            <a:srgbClr val="DADBF1"/>
          </a:solidFill>
          <a:ln/>
        </p:spPr>
      </p:sp>
      <p:sp>
        <p:nvSpPr>
          <p:cNvPr id="6" name="Text 4"/>
          <p:cNvSpPr/>
          <p:nvPr/>
        </p:nvSpPr>
        <p:spPr>
          <a:xfrm>
            <a:off x="1009293" y="3739039"/>
            <a:ext cx="5813703"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def copia_lista(lista):</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nueva = []</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for x in lista:</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nueva.append(x)</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nueva</a:t>
            </a:r>
            <a:endParaRPr lang="en-US" sz="1750" dirty="0"/>
          </a:p>
        </p:txBody>
      </p:sp>
      <p:sp>
        <p:nvSpPr>
          <p:cNvPr id="7" name="Text 5"/>
          <p:cNvSpPr/>
          <p:nvPr/>
        </p:nvSpPr>
        <p:spPr>
          <a:xfrm>
            <a:off x="793790" y="59787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 una nueva lista, duplicando el uso de memoria</a:t>
            </a:r>
            <a:endParaRPr lang="en-US" sz="1750" dirty="0"/>
          </a:p>
        </p:txBody>
      </p:sp>
      <p:sp>
        <p:nvSpPr>
          <p:cNvPr id="8" name="Text 6"/>
          <p:cNvSpPr/>
          <p:nvPr/>
        </p:nvSpPr>
        <p:spPr>
          <a:xfrm>
            <a:off x="7599521" y="2959537"/>
            <a:ext cx="380988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Algoritmo con O(1) Espacial</a:t>
            </a:r>
            <a:endParaRPr lang="en-US" sz="2200" dirty="0"/>
          </a:p>
        </p:txBody>
      </p:sp>
      <p:sp>
        <p:nvSpPr>
          <p:cNvPr id="9" name="Text 7"/>
          <p:cNvSpPr/>
          <p:nvPr/>
        </p:nvSpPr>
        <p:spPr>
          <a:xfrm>
            <a:off x="7599521" y="354068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 modificáramos la lista original in-place sin crear copias adicionales, la complejidad espacial sería constante O(1).</a:t>
            </a:r>
            <a:endParaRPr lang="en-US" sz="1750" dirty="0"/>
          </a:p>
        </p:txBody>
      </p:sp>
      <p:sp>
        <p:nvSpPr>
          <p:cNvPr id="10" name="Text 8"/>
          <p:cNvSpPr/>
          <p:nvPr/>
        </p:nvSpPr>
        <p:spPr>
          <a:xfrm>
            <a:off x="7599521" y="447055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Esta optimización es crucial cuando trabajamos con grandes volúmenes de datos.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Análisis de Recursión: Desafíos Especiales</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Los algoritmos recursivos requieren especial atención, ya que su complejidad muchas veces se expresa mediante relaciones de recurrencia. La recursión puede ser elegante pero también computacionalmente costosa si no se optimiza adecuadamente.</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 fundamental entender cómo cada llamada recursiva contribuye al costo total del algoritmo y cómo la pila de llamadas afecta tanto el tiempo como el espacio.</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251109"/>
            <a:ext cx="1232570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Fibonacci Recursivo: Ejemplo de Ineficiencia</a:t>
            </a:r>
            <a:endParaRPr lang="en-US" sz="4450" dirty="0"/>
          </a:p>
        </p:txBody>
      </p:sp>
      <p:sp>
        <p:nvSpPr>
          <p:cNvPr id="3" name="Text 1"/>
          <p:cNvSpPr/>
          <p:nvPr/>
        </p:nvSpPr>
        <p:spPr>
          <a:xfrm>
            <a:off x="1474232" y="2861548"/>
            <a:ext cx="3218259"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Implementación Básica</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Fibonacci recursivo simple con complejidad O(2ⁿ)</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861548"/>
            <a:ext cx="315575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Problema de Eficiencia</a:t>
            </a:r>
            <a:endParaRPr lang="en-US" sz="2200" dirty="0"/>
          </a:p>
        </p:txBody>
      </p:sp>
      <p:sp>
        <p:nvSpPr>
          <p:cNvPr id="8" name="Text 4"/>
          <p:cNvSpPr/>
          <p:nvPr/>
        </p:nvSpPr>
        <p:spPr>
          <a:xfrm>
            <a:off x="9937790" y="3351967"/>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Recalcula los mismos valores múltiples veces</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314117"/>
            <a:ext cx="344840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Crecimiento Exponencial</a:t>
            </a:r>
            <a:endParaRPr lang="en-US" sz="2200" dirty="0"/>
          </a:p>
        </p:txBody>
      </p:sp>
      <p:sp>
        <p:nvSpPr>
          <p:cNvPr id="12" name="Text 6"/>
          <p:cNvSpPr/>
          <p:nvPr/>
        </p:nvSpPr>
        <p:spPr>
          <a:xfrm>
            <a:off x="9937790" y="5804535"/>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El tiempo se duplica con cada incremento de n</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31411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Uso de Memoria</a:t>
            </a:r>
            <a:endParaRPr lang="en-US" sz="2200" dirty="0"/>
          </a:p>
        </p:txBody>
      </p:sp>
      <p:sp>
        <p:nvSpPr>
          <p:cNvPr id="16" name="Text 8"/>
          <p:cNvSpPr/>
          <p:nvPr/>
        </p:nvSpPr>
        <p:spPr>
          <a:xfrm>
            <a:off x="793790" y="5804535"/>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Pila de llamadas profunda que puede causar desbordamiento</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46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Agenda del Curso</a:t>
            </a:r>
            <a:endParaRPr lang="en-US" sz="4450" dirty="0"/>
          </a:p>
        </p:txBody>
      </p:sp>
      <p:sp>
        <p:nvSpPr>
          <p:cNvPr id="4" name="Shape 1"/>
          <p:cNvSpPr/>
          <p:nvPr/>
        </p:nvSpPr>
        <p:spPr>
          <a:xfrm>
            <a:off x="793790" y="1733550"/>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878860" y="177605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1811417"/>
            <a:ext cx="315944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Fundamentos Teóricos</a:t>
            </a:r>
            <a:endParaRPr lang="en-US" sz="2200" dirty="0"/>
          </a:p>
        </p:txBody>
      </p:sp>
      <p:sp>
        <p:nvSpPr>
          <p:cNvPr id="7" name="Text 4"/>
          <p:cNvSpPr/>
          <p:nvPr/>
        </p:nvSpPr>
        <p:spPr>
          <a:xfrm>
            <a:off x="1530906" y="2301835"/>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Definición de algoritmos, características principales y tipos de análisis</a:t>
            </a:r>
            <a:endParaRPr lang="en-US" sz="1750" dirty="0"/>
          </a:p>
        </p:txBody>
      </p:sp>
      <p:sp>
        <p:nvSpPr>
          <p:cNvPr id="8" name="Shape 5"/>
          <p:cNvSpPr/>
          <p:nvPr/>
        </p:nvSpPr>
        <p:spPr>
          <a:xfrm>
            <a:off x="793790" y="3481268"/>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878860" y="352377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530906" y="35591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Notación Big-O</a:t>
            </a:r>
            <a:endParaRPr lang="en-US" sz="2200" dirty="0"/>
          </a:p>
        </p:txBody>
      </p:sp>
      <p:sp>
        <p:nvSpPr>
          <p:cNvPr id="11" name="Text 8"/>
          <p:cNvSpPr/>
          <p:nvPr/>
        </p:nvSpPr>
        <p:spPr>
          <a:xfrm>
            <a:off x="1530906" y="4049554"/>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Complejidad temporal, espacial y ejemplos prácticos de implementación</a:t>
            </a:r>
            <a:endParaRPr lang="en-US" sz="1750" dirty="0"/>
          </a:p>
        </p:txBody>
      </p:sp>
      <p:sp>
        <p:nvSpPr>
          <p:cNvPr id="12" name="Shape 9"/>
          <p:cNvSpPr/>
          <p:nvPr/>
        </p:nvSpPr>
        <p:spPr>
          <a:xfrm>
            <a:off x="793790" y="5228987"/>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878860" y="5271492"/>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5306854"/>
            <a:ext cx="356366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Técnicas de Optimización</a:t>
            </a:r>
            <a:endParaRPr lang="en-US" sz="2200" dirty="0"/>
          </a:p>
        </p:txBody>
      </p:sp>
      <p:sp>
        <p:nvSpPr>
          <p:cNvPr id="15" name="Text 12"/>
          <p:cNvSpPr/>
          <p:nvPr/>
        </p:nvSpPr>
        <p:spPr>
          <a:xfrm>
            <a:off x="1530906" y="579727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Estrategias avanzadas para mejorar el rendimiento algorítmico</a:t>
            </a:r>
            <a:endParaRPr lang="en-US" sz="1750" dirty="0"/>
          </a:p>
        </p:txBody>
      </p:sp>
      <p:sp>
        <p:nvSpPr>
          <p:cNvPr id="16" name="Shape 13"/>
          <p:cNvSpPr/>
          <p:nvPr/>
        </p:nvSpPr>
        <p:spPr>
          <a:xfrm>
            <a:off x="793790" y="6613803"/>
            <a:ext cx="510302" cy="510302"/>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878860" y="665630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1530906" y="6691670"/>
            <a:ext cx="316587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Aplicaciones Prácticas</a:t>
            </a:r>
            <a:endParaRPr lang="en-US" sz="2200" dirty="0"/>
          </a:p>
        </p:txBody>
      </p:sp>
      <p:sp>
        <p:nvSpPr>
          <p:cNvPr id="19" name="Text 16"/>
          <p:cNvSpPr/>
          <p:nvPr/>
        </p:nvSpPr>
        <p:spPr>
          <a:xfrm>
            <a:off x="1530906" y="718208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Casos de uso reales y medición empírica de algoritmos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422916"/>
            <a:ext cx="1156739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Optimización con Programación Dinámica</a:t>
            </a:r>
            <a:endParaRPr lang="en-US" sz="4450" dirty="0"/>
          </a:p>
        </p:txBody>
      </p:sp>
      <p:sp>
        <p:nvSpPr>
          <p:cNvPr id="3" name="Text 1"/>
          <p:cNvSpPr/>
          <p:nvPr/>
        </p:nvSpPr>
        <p:spPr>
          <a:xfrm>
            <a:off x="793790" y="2698671"/>
            <a:ext cx="369736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Fibonacci Ineficiente O(2ⁿ)</a:t>
            </a:r>
            <a:endParaRPr lang="en-US" sz="2200" dirty="0"/>
          </a:p>
        </p:txBody>
      </p:sp>
      <p:sp>
        <p:nvSpPr>
          <p:cNvPr id="4" name="Shape 2"/>
          <p:cNvSpPr/>
          <p:nvPr/>
        </p:nvSpPr>
        <p:spPr>
          <a:xfrm>
            <a:off x="793790" y="3308152"/>
            <a:ext cx="6244709" cy="1791652"/>
          </a:xfrm>
          <a:prstGeom prst="roundRect">
            <a:avLst>
              <a:gd name="adj" fmla="val 5317"/>
            </a:avLst>
          </a:prstGeom>
          <a:solidFill>
            <a:srgbClr val="DADBF1"/>
          </a:solidFill>
          <a:ln/>
        </p:spPr>
      </p:sp>
      <p:sp>
        <p:nvSpPr>
          <p:cNvPr id="5" name="Shape 3"/>
          <p:cNvSpPr/>
          <p:nvPr/>
        </p:nvSpPr>
        <p:spPr>
          <a:xfrm>
            <a:off x="782479" y="3308152"/>
            <a:ext cx="6267331" cy="1791652"/>
          </a:xfrm>
          <a:prstGeom prst="roundRect">
            <a:avLst>
              <a:gd name="adj" fmla="val 1899"/>
            </a:avLst>
          </a:prstGeom>
          <a:solidFill>
            <a:srgbClr val="DADBF1"/>
          </a:solidFill>
          <a:ln/>
        </p:spPr>
      </p:sp>
      <p:sp>
        <p:nvSpPr>
          <p:cNvPr id="6" name="Text 4"/>
          <p:cNvSpPr/>
          <p:nvPr/>
        </p:nvSpPr>
        <p:spPr>
          <a:xfrm>
            <a:off x="1009293" y="3478173"/>
            <a:ext cx="5813703"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def fibonacci(n):</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if n &lt;= 1:</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n</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fibonacci(n-1) + fibonacci(n-2)</a:t>
            </a:r>
            <a:endParaRPr lang="en-US" sz="1750" dirty="0"/>
          </a:p>
        </p:txBody>
      </p:sp>
      <p:sp>
        <p:nvSpPr>
          <p:cNvPr id="7" name="Text 5"/>
          <p:cNvSpPr/>
          <p:nvPr/>
        </p:nvSpPr>
        <p:spPr>
          <a:xfrm>
            <a:off x="7599521" y="2698671"/>
            <a:ext cx="368665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Fibonacci Optimizado O(n)</a:t>
            </a:r>
            <a:endParaRPr lang="en-US" sz="2200" dirty="0"/>
          </a:p>
        </p:txBody>
      </p:sp>
      <p:sp>
        <p:nvSpPr>
          <p:cNvPr id="8" name="Shape 6"/>
          <p:cNvSpPr/>
          <p:nvPr/>
        </p:nvSpPr>
        <p:spPr>
          <a:xfrm>
            <a:off x="7599521" y="3308152"/>
            <a:ext cx="6244709" cy="3243263"/>
          </a:xfrm>
          <a:prstGeom prst="roundRect">
            <a:avLst>
              <a:gd name="adj" fmla="val 2937"/>
            </a:avLst>
          </a:prstGeom>
          <a:solidFill>
            <a:srgbClr val="DADBF1"/>
          </a:solidFill>
          <a:ln/>
        </p:spPr>
      </p:sp>
      <p:sp>
        <p:nvSpPr>
          <p:cNvPr id="9" name="Shape 7"/>
          <p:cNvSpPr/>
          <p:nvPr/>
        </p:nvSpPr>
        <p:spPr>
          <a:xfrm>
            <a:off x="7588210" y="3308152"/>
            <a:ext cx="6267331" cy="3243263"/>
          </a:xfrm>
          <a:prstGeom prst="roundRect">
            <a:avLst>
              <a:gd name="adj" fmla="val 1049"/>
            </a:avLst>
          </a:prstGeom>
          <a:solidFill>
            <a:srgbClr val="DADBF1"/>
          </a:solidFill>
          <a:ln/>
        </p:spPr>
      </p:sp>
      <p:sp>
        <p:nvSpPr>
          <p:cNvPr id="10" name="Text 8"/>
          <p:cNvSpPr/>
          <p:nvPr/>
        </p:nvSpPr>
        <p:spPr>
          <a:xfrm>
            <a:off x="7815024" y="3478173"/>
            <a:ext cx="5813703"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def fibonacci_memo(n, memo={}):</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if n in memo:</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memo[n]</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if n &lt;= 1:</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n</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memo[n] = fibonacci_memo(n-1, memo) + fibonacci_memo(n-2, memo)</a:t>
            </a:r>
            <a:endParaRPr lang="en-US" sz="1750" dirty="0"/>
          </a:p>
          <a:p>
            <a:pPr algn="l" indent="0" marL="0">
              <a:lnSpc>
                <a:spcPts val="2850"/>
              </a:lnSpc>
              <a:buNone/>
            </a:pPr>
            <a:r>
              <a:rPr lang="en-US" sz="1750" dirty="0">
                <a:solidFill>
                  <a:srgbClr val="272525"/>
                </a:solidFill>
                <a:highlight>
                  <a:srgbClr val="DADBF1"/>
                </a:highlight>
                <a:latin typeface="Consolas" pitchFamily="34" charset="0"/>
                <a:ea typeface="Consolas" pitchFamily="34" charset="-122"/>
                <a:cs typeface="Consolas" pitchFamily="34" charset="-120"/>
              </a:rPr>
              <a:t>    return memo[n]</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834628"/>
            <a:ext cx="1048131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Técnicas de Optimización Algorítmica</a:t>
            </a:r>
            <a:endParaRPr lang="en-US" sz="4450" dirty="0"/>
          </a:p>
        </p:txBody>
      </p:sp>
      <p:pic>
        <p:nvPicPr>
          <p:cNvPr id="3" name="Image 0" descr="preencoded.png">    </p:cNvPr>
          <p:cNvPicPr>
            <a:picLocks noChangeAspect="1"/>
          </p:cNvPicPr>
          <p:nvPr/>
        </p:nvPicPr>
        <p:blipFill>
          <a:blip r:embed="rId1"/>
          <a:stretch>
            <a:fillRect/>
          </a:stretch>
        </p:blipFill>
        <p:spPr>
          <a:xfrm>
            <a:off x="3247430" y="1997035"/>
            <a:ext cx="1614011" cy="1306949"/>
          </a:xfrm>
          <a:prstGeom prst="rect">
            <a:avLst/>
          </a:prstGeom>
        </p:spPr>
      </p:pic>
      <p:pic>
        <p:nvPicPr>
          <p:cNvPr id="4" name="Image 1" descr="preencoded.png">    </p:cNvPr>
          <p:cNvPicPr>
            <a:picLocks noChangeAspect="1"/>
          </p:cNvPicPr>
          <p:nvPr/>
        </p:nvPicPr>
        <p:blipFill>
          <a:blip r:embed="rId2"/>
          <a:stretch>
            <a:fillRect/>
          </a:stretch>
        </p:blipFill>
        <p:spPr>
          <a:xfrm>
            <a:off x="3894892" y="2613065"/>
            <a:ext cx="318968" cy="398621"/>
          </a:xfrm>
          <a:prstGeom prst="rect">
            <a:avLst/>
          </a:prstGeom>
        </p:spPr>
      </p:pic>
      <p:sp>
        <p:nvSpPr>
          <p:cNvPr id="5" name="Text 1"/>
          <p:cNvSpPr/>
          <p:nvPr/>
        </p:nvSpPr>
        <p:spPr>
          <a:xfrm>
            <a:off x="5088255" y="22238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Dividir y Vencerás</a:t>
            </a:r>
            <a:endParaRPr lang="en-US" sz="2200" dirty="0"/>
          </a:p>
        </p:txBody>
      </p:sp>
      <p:sp>
        <p:nvSpPr>
          <p:cNvPr id="6" name="Text 2"/>
          <p:cNvSpPr/>
          <p:nvPr/>
        </p:nvSpPr>
        <p:spPr>
          <a:xfrm>
            <a:off x="5088255" y="2714268"/>
            <a:ext cx="542377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Dividir problemas en subproblemas más pequeños</a:t>
            </a:r>
            <a:endParaRPr lang="en-US" sz="1750" dirty="0"/>
          </a:p>
        </p:txBody>
      </p:sp>
      <p:sp>
        <p:nvSpPr>
          <p:cNvPr id="7" name="Shape 3"/>
          <p:cNvSpPr/>
          <p:nvPr/>
        </p:nvSpPr>
        <p:spPr>
          <a:xfrm>
            <a:off x="4918115" y="3317081"/>
            <a:ext cx="8861822" cy="15240"/>
          </a:xfrm>
          <a:prstGeom prst="roundRect">
            <a:avLst>
              <a:gd name="adj" fmla="val 625116"/>
            </a:avLst>
          </a:prstGeom>
          <a:solidFill>
            <a:srgbClr val="C0C1D7"/>
          </a:solidFill>
          <a:ln/>
        </p:spPr>
      </p:sp>
      <p:pic>
        <p:nvPicPr>
          <p:cNvPr id="8" name="Image 2" descr="preencoded.png">    </p:cNvPr>
          <p:cNvPicPr>
            <a:picLocks noChangeAspect="1"/>
          </p:cNvPicPr>
          <p:nvPr/>
        </p:nvPicPr>
        <p:blipFill>
          <a:blip r:embed="rId3"/>
          <a:stretch>
            <a:fillRect/>
          </a:stretch>
        </p:blipFill>
        <p:spPr>
          <a:xfrm>
            <a:off x="2440424" y="3360658"/>
            <a:ext cx="3228022" cy="1306949"/>
          </a:xfrm>
          <a:prstGeom prst="rect">
            <a:avLst/>
          </a:prstGeom>
        </p:spPr>
      </p:pic>
      <p:pic>
        <p:nvPicPr>
          <p:cNvPr id="9" name="Image 3" descr="preencoded.png">    </p:cNvPr>
          <p:cNvPicPr>
            <a:picLocks noChangeAspect="1"/>
          </p:cNvPicPr>
          <p:nvPr/>
        </p:nvPicPr>
        <p:blipFill>
          <a:blip r:embed="rId4"/>
          <a:stretch>
            <a:fillRect/>
          </a:stretch>
        </p:blipFill>
        <p:spPr>
          <a:xfrm>
            <a:off x="3894892" y="3814762"/>
            <a:ext cx="318968" cy="398621"/>
          </a:xfrm>
          <a:prstGeom prst="rect">
            <a:avLst/>
          </a:prstGeom>
        </p:spPr>
      </p:pic>
      <p:sp>
        <p:nvSpPr>
          <p:cNvPr id="10" name="Text 4"/>
          <p:cNvSpPr/>
          <p:nvPr/>
        </p:nvSpPr>
        <p:spPr>
          <a:xfrm>
            <a:off x="5895261" y="3587472"/>
            <a:ext cx="329672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Programación Dinámica</a:t>
            </a:r>
            <a:endParaRPr lang="en-US" sz="2200" dirty="0"/>
          </a:p>
        </p:txBody>
      </p:sp>
      <p:sp>
        <p:nvSpPr>
          <p:cNvPr id="11" name="Text 5"/>
          <p:cNvSpPr/>
          <p:nvPr/>
        </p:nvSpPr>
        <p:spPr>
          <a:xfrm>
            <a:off x="5895261" y="4077891"/>
            <a:ext cx="481357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Resolver subproblemas y guardar soluciones</a:t>
            </a:r>
            <a:endParaRPr lang="en-US" sz="1750" dirty="0"/>
          </a:p>
        </p:txBody>
      </p:sp>
      <p:sp>
        <p:nvSpPr>
          <p:cNvPr id="12" name="Shape 6"/>
          <p:cNvSpPr/>
          <p:nvPr/>
        </p:nvSpPr>
        <p:spPr>
          <a:xfrm>
            <a:off x="5725120" y="4680704"/>
            <a:ext cx="8054816" cy="15240"/>
          </a:xfrm>
          <a:prstGeom prst="roundRect">
            <a:avLst>
              <a:gd name="adj" fmla="val 625116"/>
            </a:avLst>
          </a:prstGeom>
          <a:solidFill>
            <a:srgbClr val="C0C1D7"/>
          </a:solidFill>
          <a:ln/>
        </p:spPr>
      </p:sp>
      <p:pic>
        <p:nvPicPr>
          <p:cNvPr id="13" name="Image 4" descr="preencoded.png">    </p:cNvPr>
          <p:cNvPicPr>
            <a:picLocks noChangeAspect="1"/>
          </p:cNvPicPr>
          <p:nvPr/>
        </p:nvPicPr>
        <p:blipFill>
          <a:blip r:embed="rId5"/>
          <a:stretch>
            <a:fillRect/>
          </a:stretch>
        </p:blipFill>
        <p:spPr>
          <a:xfrm>
            <a:off x="1633418" y="4724281"/>
            <a:ext cx="4842034" cy="1306949"/>
          </a:xfrm>
          <a:prstGeom prst="rect">
            <a:avLst/>
          </a:prstGeom>
        </p:spPr>
      </p:pic>
      <p:pic>
        <p:nvPicPr>
          <p:cNvPr id="14" name="Image 5" descr="preencoded.png">    </p:cNvPr>
          <p:cNvPicPr>
            <a:picLocks noChangeAspect="1"/>
          </p:cNvPicPr>
          <p:nvPr/>
        </p:nvPicPr>
        <p:blipFill>
          <a:blip r:embed="rId6"/>
          <a:stretch>
            <a:fillRect/>
          </a:stretch>
        </p:blipFill>
        <p:spPr>
          <a:xfrm>
            <a:off x="3894892" y="5178385"/>
            <a:ext cx="318968" cy="398621"/>
          </a:xfrm>
          <a:prstGeom prst="rect">
            <a:avLst/>
          </a:prstGeom>
        </p:spPr>
      </p:pic>
      <p:sp>
        <p:nvSpPr>
          <p:cNvPr id="15" name="Text 7"/>
          <p:cNvSpPr/>
          <p:nvPr/>
        </p:nvSpPr>
        <p:spPr>
          <a:xfrm>
            <a:off x="6702266" y="49510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Algoritmos Greedy</a:t>
            </a:r>
            <a:endParaRPr lang="en-US" sz="2200" dirty="0"/>
          </a:p>
        </p:txBody>
      </p:sp>
      <p:sp>
        <p:nvSpPr>
          <p:cNvPr id="16" name="Text 8"/>
          <p:cNvSpPr/>
          <p:nvPr/>
        </p:nvSpPr>
        <p:spPr>
          <a:xfrm>
            <a:off x="6702266" y="5441513"/>
            <a:ext cx="513397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Decisiones óptimas locales para solución global</a:t>
            </a:r>
            <a:endParaRPr lang="en-US" sz="1750" dirty="0"/>
          </a:p>
        </p:txBody>
      </p:sp>
      <p:sp>
        <p:nvSpPr>
          <p:cNvPr id="17" name="Shape 9"/>
          <p:cNvSpPr/>
          <p:nvPr/>
        </p:nvSpPr>
        <p:spPr>
          <a:xfrm>
            <a:off x="6532126" y="6044327"/>
            <a:ext cx="7247811" cy="15240"/>
          </a:xfrm>
          <a:prstGeom prst="roundRect">
            <a:avLst>
              <a:gd name="adj" fmla="val 625116"/>
            </a:avLst>
          </a:prstGeom>
          <a:solidFill>
            <a:srgbClr val="C0C1D7"/>
          </a:solidFill>
          <a:ln/>
        </p:spPr>
      </p:sp>
      <p:pic>
        <p:nvPicPr>
          <p:cNvPr id="18" name="Image 6" descr="preencoded.png">    </p:cNvPr>
          <p:cNvPicPr>
            <a:picLocks noChangeAspect="1"/>
          </p:cNvPicPr>
          <p:nvPr/>
        </p:nvPicPr>
        <p:blipFill>
          <a:blip r:embed="rId7"/>
          <a:stretch>
            <a:fillRect/>
          </a:stretch>
        </p:blipFill>
        <p:spPr>
          <a:xfrm>
            <a:off x="826294" y="6087904"/>
            <a:ext cx="6456164" cy="1306949"/>
          </a:xfrm>
          <a:prstGeom prst="rect">
            <a:avLst/>
          </a:prstGeom>
        </p:spPr>
      </p:pic>
      <p:pic>
        <p:nvPicPr>
          <p:cNvPr id="19" name="Image 7" descr="preencoded.png">    </p:cNvPr>
          <p:cNvPicPr>
            <a:picLocks noChangeAspect="1"/>
          </p:cNvPicPr>
          <p:nvPr/>
        </p:nvPicPr>
        <p:blipFill>
          <a:blip r:embed="rId8"/>
          <a:stretch>
            <a:fillRect/>
          </a:stretch>
        </p:blipFill>
        <p:spPr>
          <a:xfrm>
            <a:off x="3894773" y="6542008"/>
            <a:ext cx="318968" cy="398621"/>
          </a:xfrm>
          <a:prstGeom prst="rect">
            <a:avLst/>
          </a:prstGeom>
        </p:spPr>
      </p:pic>
      <p:sp>
        <p:nvSpPr>
          <p:cNvPr id="20" name="Text 10"/>
          <p:cNvSpPr/>
          <p:nvPr/>
        </p:nvSpPr>
        <p:spPr>
          <a:xfrm>
            <a:off x="7509272" y="63147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Backtracking</a:t>
            </a:r>
            <a:endParaRPr lang="en-US" sz="2200" dirty="0"/>
          </a:p>
        </p:txBody>
      </p:sp>
      <p:sp>
        <p:nvSpPr>
          <p:cNvPr id="21" name="Text 11"/>
          <p:cNvSpPr/>
          <p:nvPr/>
        </p:nvSpPr>
        <p:spPr>
          <a:xfrm>
            <a:off x="7509272" y="6805136"/>
            <a:ext cx="53064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Exploración con poda de combinaciones posibles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459825"/>
            <a:ext cx="843462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Dividir y Vencerás: Merge Sort</a:t>
            </a:r>
            <a:endParaRPr lang="en-US" sz="4450" dirty="0"/>
          </a:p>
        </p:txBody>
      </p:sp>
      <p:sp>
        <p:nvSpPr>
          <p:cNvPr id="3" name="Shape 1"/>
          <p:cNvSpPr/>
          <p:nvPr/>
        </p:nvSpPr>
        <p:spPr>
          <a:xfrm>
            <a:off x="793790" y="2622233"/>
            <a:ext cx="2173724" cy="1306949"/>
          </a:xfrm>
          <a:prstGeom prst="roundRect">
            <a:avLst>
              <a:gd name="adj" fmla="val 7289"/>
            </a:avLst>
          </a:prstGeom>
          <a:solidFill>
            <a:srgbClr val="DADBF1"/>
          </a:solidFill>
          <a:ln w="7620">
            <a:solidFill>
              <a:srgbClr val="C0C1D7"/>
            </a:solidFill>
            <a:prstDash val="solid"/>
          </a:ln>
        </p:spPr>
      </p:sp>
      <p:pic>
        <p:nvPicPr>
          <p:cNvPr id="4" name="Image 0" descr="preencoded.png">    </p:cNvPr>
          <p:cNvPicPr>
            <a:picLocks noChangeAspect="1"/>
          </p:cNvPicPr>
          <p:nvPr/>
        </p:nvPicPr>
        <p:blipFill>
          <a:blip r:embed="rId1"/>
          <a:stretch>
            <a:fillRect/>
          </a:stretch>
        </p:blipFill>
        <p:spPr>
          <a:xfrm>
            <a:off x="1721167" y="3076337"/>
            <a:ext cx="318968" cy="398621"/>
          </a:xfrm>
          <a:prstGeom prst="rect">
            <a:avLst/>
          </a:prstGeom>
        </p:spPr>
      </p:pic>
      <p:sp>
        <p:nvSpPr>
          <p:cNvPr id="5" name="Text 2"/>
          <p:cNvSpPr/>
          <p:nvPr/>
        </p:nvSpPr>
        <p:spPr>
          <a:xfrm>
            <a:off x="3194328" y="28490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Dividir</a:t>
            </a:r>
            <a:endParaRPr lang="en-US" sz="2200" dirty="0"/>
          </a:p>
        </p:txBody>
      </p:sp>
      <p:sp>
        <p:nvSpPr>
          <p:cNvPr id="6" name="Text 3"/>
          <p:cNvSpPr/>
          <p:nvPr/>
        </p:nvSpPr>
        <p:spPr>
          <a:xfrm>
            <a:off x="3194328" y="3339465"/>
            <a:ext cx="610981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Separar el array en mitades hasta elementos individuales</a:t>
            </a:r>
            <a:endParaRPr lang="en-US" sz="1750" dirty="0"/>
          </a:p>
        </p:txBody>
      </p:sp>
      <p:sp>
        <p:nvSpPr>
          <p:cNvPr id="7" name="Shape 4"/>
          <p:cNvSpPr/>
          <p:nvPr/>
        </p:nvSpPr>
        <p:spPr>
          <a:xfrm>
            <a:off x="3080861" y="3913942"/>
            <a:ext cx="10642402" cy="15240"/>
          </a:xfrm>
          <a:prstGeom prst="roundRect">
            <a:avLst>
              <a:gd name="adj" fmla="val 625116"/>
            </a:avLst>
          </a:prstGeom>
          <a:solidFill>
            <a:srgbClr val="C0C1D7"/>
          </a:solidFill>
          <a:ln/>
        </p:spPr>
      </p:sp>
      <p:sp>
        <p:nvSpPr>
          <p:cNvPr id="8" name="Shape 5"/>
          <p:cNvSpPr/>
          <p:nvPr/>
        </p:nvSpPr>
        <p:spPr>
          <a:xfrm>
            <a:off x="793790" y="4042529"/>
            <a:ext cx="4347567" cy="1306949"/>
          </a:xfrm>
          <a:prstGeom prst="roundRect">
            <a:avLst>
              <a:gd name="adj" fmla="val 7289"/>
            </a:avLst>
          </a:prstGeom>
          <a:solidFill>
            <a:srgbClr val="DADBF1"/>
          </a:solidFill>
          <a:ln w="7620">
            <a:solidFill>
              <a:srgbClr val="C0C1D7"/>
            </a:solidFill>
            <a:prstDash val="solid"/>
          </a:ln>
        </p:spPr>
      </p:sp>
      <p:pic>
        <p:nvPicPr>
          <p:cNvPr id="9" name="Image 1" descr="preencoded.png">    </p:cNvPr>
          <p:cNvPicPr>
            <a:picLocks noChangeAspect="1"/>
          </p:cNvPicPr>
          <p:nvPr/>
        </p:nvPicPr>
        <p:blipFill>
          <a:blip r:embed="rId2"/>
          <a:stretch>
            <a:fillRect/>
          </a:stretch>
        </p:blipFill>
        <p:spPr>
          <a:xfrm>
            <a:off x="2808089" y="4496633"/>
            <a:ext cx="318968" cy="398621"/>
          </a:xfrm>
          <a:prstGeom prst="rect">
            <a:avLst/>
          </a:prstGeom>
        </p:spPr>
      </p:pic>
      <p:sp>
        <p:nvSpPr>
          <p:cNvPr id="10" name="Text 6"/>
          <p:cNvSpPr/>
          <p:nvPr/>
        </p:nvSpPr>
        <p:spPr>
          <a:xfrm>
            <a:off x="5368171" y="42693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Conquistar</a:t>
            </a:r>
            <a:endParaRPr lang="en-US" sz="2200" dirty="0"/>
          </a:p>
        </p:txBody>
      </p:sp>
      <p:sp>
        <p:nvSpPr>
          <p:cNvPr id="11" name="Text 7"/>
          <p:cNvSpPr/>
          <p:nvPr/>
        </p:nvSpPr>
        <p:spPr>
          <a:xfrm>
            <a:off x="5368171" y="4759762"/>
            <a:ext cx="4196120"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Ordenar recursivamente cada subarray</a:t>
            </a:r>
            <a:endParaRPr lang="en-US" sz="1750" dirty="0"/>
          </a:p>
        </p:txBody>
      </p:sp>
      <p:sp>
        <p:nvSpPr>
          <p:cNvPr id="12" name="Shape 8"/>
          <p:cNvSpPr/>
          <p:nvPr/>
        </p:nvSpPr>
        <p:spPr>
          <a:xfrm>
            <a:off x="5254704" y="5334238"/>
            <a:ext cx="8468558" cy="15240"/>
          </a:xfrm>
          <a:prstGeom prst="roundRect">
            <a:avLst>
              <a:gd name="adj" fmla="val 625116"/>
            </a:avLst>
          </a:prstGeom>
          <a:solidFill>
            <a:srgbClr val="C0C1D7"/>
          </a:solidFill>
          <a:ln/>
        </p:spPr>
      </p:sp>
      <p:sp>
        <p:nvSpPr>
          <p:cNvPr id="13" name="Shape 9"/>
          <p:cNvSpPr/>
          <p:nvPr/>
        </p:nvSpPr>
        <p:spPr>
          <a:xfrm>
            <a:off x="793790" y="5462826"/>
            <a:ext cx="6521410" cy="1306949"/>
          </a:xfrm>
          <a:prstGeom prst="roundRect">
            <a:avLst>
              <a:gd name="adj" fmla="val 7289"/>
            </a:avLst>
          </a:prstGeom>
          <a:solidFill>
            <a:srgbClr val="DADBF1"/>
          </a:solidFill>
          <a:ln w="7620">
            <a:solidFill>
              <a:srgbClr val="C0C1D7"/>
            </a:solidFill>
            <a:prstDash val="solid"/>
          </a:ln>
        </p:spPr>
      </p:sp>
      <p:pic>
        <p:nvPicPr>
          <p:cNvPr id="14" name="Image 2" descr="preencoded.png">    </p:cNvPr>
          <p:cNvPicPr>
            <a:picLocks noChangeAspect="1"/>
          </p:cNvPicPr>
          <p:nvPr/>
        </p:nvPicPr>
        <p:blipFill>
          <a:blip r:embed="rId3"/>
          <a:stretch>
            <a:fillRect/>
          </a:stretch>
        </p:blipFill>
        <p:spPr>
          <a:xfrm>
            <a:off x="3895011" y="5916930"/>
            <a:ext cx="318968" cy="398621"/>
          </a:xfrm>
          <a:prstGeom prst="rect">
            <a:avLst/>
          </a:prstGeom>
        </p:spPr>
      </p:pic>
      <p:sp>
        <p:nvSpPr>
          <p:cNvPr id="15" name="Text 10"/>
          <p:cNvSpPr/>
          <p:nvPr/>
        </p:nvSpPr>
        <p:spPr>
          <a:xfrm>
            <a:off x="7542014" y="568964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Combinar</a:t>
            </a:r>
            <a:endParaRPr lang="en-US" sz="2200" dirty="0"/>
          </a:p>
        </p:txBody>
      </p:sp>
      <p:sp>
        <p:nvSpPr>
          <p:cNvPr id="16" name="Text 11"/>
          <p:cNvSpPr/>
          <p:nvPr/>
        </p:nvSpPr>
        <p:spPr>
          <a:xfrm>
            <a:off x="7542014" y="6180058"/>
            <a:ext cx="544163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Fusionar los subarrays ordenados en solución final</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59556"/>
          </a:xfrm>
          <a:prstGeom prst="rect">
            <a:avLst/>
          </a:prstGeom>
        </p:spPr>
      </p:pic>
      <p:sp>
        <p:nvSpPr>
          <p:cNvPr id="3" name="Text 0"/>
          <p:cNvSpPr/>
          <p:nvPr/>
        </p:nvSpPr>
        <p:spPr>
          <a:xfrm>
            <a:off x="604599" y="2634615"/>
            <a:ext cx="6406634" cy="539948"/>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Medición Empírica con Python</a:t>
            </a:r>
            <a:endParaRPr lang="en-US" sz="3400" dirty="0"/>
          </a:p>
        </p:txBody>
      </p:sp>
      <p:sp>
        <p:nvSpPr>
          <p:cNvPr id="4" name="Shape 1"/>
          <p:cNvSpPr/>
          <p:nvPr/>
        </p:nvSpPr>
        <p:spPr>
          <a:xfrm>
            <a:off x="604599" y="3433643"/>
            <a:ext cx="13421201" cy="3851553"/>
          </a:xfrm>
          <a:prstGeom prst="roundRect">
            <a:avLst>
              <a:gd name="adj" fmla="val 1884"/>
            </a:avLst>
          </a:prstGeom>
          <a:solidFill>
            <a:srgbClr val="DADBF1"/>
          </a:solidFill>
          <a:ln/>
        </p:spPr>
      </p:sp>
      <p:sp>
        <p:nvSpPr>
          <p:cNvPr id="5" name="Shape 2"/>
          <p:cNvSpPr/>
          <p:nvPr/>
        </p:nvSpPr>
        <p:spPr>
          <a:xfrm>
            <a:off x="596027" y="3433643"/>
            <a:ext cx="13438346" cy="3851553"/>
          </a:xfrm>
          <a:prstGeom prst="roundRect">
            <a:avLst>
              <a:gd name="adj" fmla="val 673"/>
            </a:avLst>
          </a:prstGeom>
          <a:solidFill>
            <a:srgbClr val="DADBF1"/>
          </a:solidFill>
          <a:ln/>
        </p:spPr>
      </p:sp>
      <p:sp>
        <p:nvSpPr>
          <p:cNvPr id="6" name="Text 3"/>
          <p:cNvSpPr/>
          <p:nvPr/>
        </p:nvSpPr>
        <p:spPr>
          <a:xfrm>
            <a:off x="768787" y="3563183"/>
            <a:ext cx="13092827" cy="359247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import time</a:t>
            </a:r>
            <a:endParaRPr lang="en-US" sz="1350" dirty="0"/>
          </a:p>
          <a:p>
            <a:pPr algn="l" indent="0" marL="0">
              <a:lnSpc>
                <a:spcPts val="2150"/>
              </a:lnSpc>
              <a:buNone/>
            </a:pP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def funcion_a_probar():</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    suma = 0</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    for i in range(10**6):</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        suma += i</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    return suma</a:t>
            </a:r>
            <a:endParaRPr lang="en-US" sz="1350" dirty="0"/>
          </a:p>
          <a:p>
            <a:pPr algn="l" indent="0" marL="0">
              <a:lnSpc>
                <a:spcPts val="2150"/>
              </a:lnSpc>
              <a:buNone/>
            </a:pP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inicio = time.time()</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funcion_a_probar()</a:t>
            </a: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fin = time.time()</a:t>
            </a:r>
            <a:endParaRPr lang="en-US" sz="1350" dirty="0"/>
          </a:p>
          <a:p>
            <a:pPr algn="l" indent="0" marL="0">
              <a:lnSpc>
                <a:spcPts val="2150"/>
              </a:lnSpc>
              <a:buNone/>
            </a:pPr>
            <a:endParaRPr lang="en-US" sz="1350" dirty="0"/>
          </a:p>
          <a:p>
            <a:pPr algn="l" indent="0" marL="0">
              <a:lnSpc>
                <a:spcPts val="2150"/>
              </a:lnSpc>
              <a:buNone/>
            </a:pPr>
            <a:r>
              <a:rPr lang="en-US" sz="1350" dirty="0">
                <a:solidFill>
                  <a:srgbClr val="272525"/>
                </a:solidFill>
                <a:highlight>
                  <a:srgbClr val="DADBF1"/>
                </a:highlight>
                <a:latin typeface="Consolas" pitchFamily="34" charset="0"/>
                <a:ea typeface="Consolas" pitchFamily="34" charset="-122"/>
                <a:cs typeface="Consolas" pitchFamily="34" charset="-120"/>
              </a:rPr>
              <a:t>print("Tiempo de ejecución:", fin - inicio)</a:t>
            </a:r>
            <a:endParaRPr lang="en-US" sz="1350" dirty="0"/>
          </a:p>
        </p:txBody>
      </p:sp>
      <p:sp>
        <p:nvSpPr>
          <p:cNvPr id="7" name="Text 4"/>
          <p:cNvSpPr/>
          <p:nvPr/>
        </p:nvSpPr>
        <p:spPr>
          <a:xfrm>
            <a:off x="604599" y="7479506"/>
            <a:ext cx="13421201" cy="276344"/>
          </a:xfrm>
          <a:prstGeom prst="rect">
            <a:avLst/>
          </a:prstGeom>
          <a:noFill/>
          <a:ln/>
        </p:spPr>
        <p:txBody>
          <a:bodyPr wrap="non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La medición empírica es ideal para comparar implementaciones bajo diferentes entradas y validar predicciones teóricas en condiciones reales.</a:t>
            </a:r>
            <a:endParaRPr lang="en-US" sz="13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Herramientas de Medición Avanzadas</a:t>
            </a:r>
            <a:endParaRPr lang="en-US" sz="4450" dirty="0"/>
          </a:p>
        </p:txBody>
      </p:sp>
      <p:sp>
        <p:nvSpPr>
          <p:cNvPr id="4" name="Shape 1"/>
          <p:cNvSpPr/>
          <p:nvPr/>
        </p:nvSpPr>
        <p:spPr>
          <a:xfrm>
            <a:off x="793790" y="2832259"/>
            <a:ext cx="3664863" cy="2410897"/>
          </a:xfrm>
          <a:prstGeom prst="roundRect">
            <a:avLst>
              <a:gd name="adj" fmla="val 3952"/>
            </a:avLst>
          </a:prstGeom>
          <a:solidFill>
            <a:srgbClr val="DADBF1"/>
          </a:solidFill>
          <a:ln w="7620">
            <a:solidFill>
              <a:srgbClr val="C0C1D7"/>
            </a:solidFill>
            <a:prstDash val="solid"/>
          </a:ln>
        </p:spPr>
      </p:sp>
      <p:sp>
        <p:nvSpPr>
          <p:cNvPr id="5" name="Text 2"/>
          <p:cNvSpPr/>
          <p:nvPr/>
        </p:nvSpPr>
        <p:spPr>
          <a:xfrm>
            <a:off x="1028224" y="3066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Módulo timeit</a:t>
            </a:r>
            <a:endParaRPr lang="en-US" sz="2200" dirty="0"/>
          </a:p>
        </p:txBody>
      </p:sp>
      <p:sp>
        <p:nvSpPr>
          <p:cNvPr id="6" name="Text 3"/>
          <p:cNvSpPr/>
          <p:nvPr/>
        </p:nvSpPr>
        <p:spPr>
          <a:xfrm>
            <a:off x="1028224" y="35571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Mediciones precisas con múltiples ejecuciones para reducir variabilidad estadística</a:t>
            </a:r>
            <a:endParaRPr lang="en-US" sz="1750" dirty="0"/>
          </a:p>
        </p:txBody>
      </p:sp>
      <p:sp>
        <p:nvSpPr>
          <p:cNvPr id="7" name="Shape 4"/>
          <p:cNvSpPr/>
          <p:nvPr/>
        </p:nvSpPr>
        <p:spPr>
          <a:xfrm>
            <a:off x="4685467" y="2832259"/>
            <a:ext cx="3664863" cy="2410897"/>
          </a:xfrm>
          <a:prstGeom prst="roundRect">
            <a:avLst>
              <a:gd name="adj" fmla="val 3952"/>
            </a:avLst>
          </a:prstGeom>
          <a:solidFill>
            <a:srgbClr val="DADBF1"/>
          </a:solidFill>
          <a:ln w="7620">
            <a:solidFill>
              <a:srgbClr val="C0C1D7"/>
            </a:solidFill>
            <a:prstDash val="solid"/>
          </a:ln>
        </p:spPr>
      </p:sp>
      <p:sp>
        <p:nvSpPr>
          <p:cNvPr id="8" name="Text 5"/>
          <p:cNvSpPr/>
          <p:nvPr/>
        </p:nvSpPr>
        <p:spPr>
          <a:xfrm>
            <a:off x="4919901" y="3066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Profilers</a:t>
            </a:r>
            <a:endParaRPr lang="en-US" sz="2200" dirty="0"/>
          </a:p>
        </p:txBody>
      </p:sp>
      <p:sp>
        <p:nvSpPr>
          <p:cNvPr id="9" name="Text 6"/>
          <p:cNvSpPr/>
          <p:nvPr/>
        </p:nvSpPr>
        <p:spPr>
          <a:xfrm>
            <a:off x="4919901" y="3557111"/>
            <a:ext cx="319599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Análisis detallado línea por línea para identificar cuellos de botella específicos</a:t>
            </a:r>
            <a:endParaRPr lang="en-US" sz="1750" dirty="0"/>
          </a:p>
        </p:txBody>
      </p:sp>
      <p:sp>
        <p:nvSpPr>
          <p:cNvPr id="10" name="Shape 7"/>
          <p:cNvSpPr/>
          <p:nvPr/>
        </p:nvSpPr>
        <p:spPr>
          <a:xfrm>
            <a:off x="793790" y="5469969"/>
            <a:ext cx="7556421" cy="1685092"/>
          </a:xfrm>
          <a:prstGeom prst="roundRect">
            <a:avLst>
              <a:gd name="adj" fmla="val 5654"/>
            </a:avLst>
          </a:prstGeom>
          <a:solidFill>
            <a:srgbClr val="DADBF1"/>
          </a:solidFill>
          <a:ln w="7620">
            <a:solidFill>
              <a:srgbClr val="C0C1D7"/>
            </a:solidFill>
            <a:prstDash val="solid"/>
          </a:ln>
        </p:spPr>
      </p:sp>
      <p:sp>
        <p:nvSpPr>
          <p:cNvPr id="11" name="Text 8"/>
          <p:cNvSpPr/>
          <p:nvPr/>
        </p:nvSpPr>
        <p:spPr>
          <a:xfrm>
            <a:off x="1028224" y="57044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Visualización</a:t>
            </a:r>
            <a:endParaRPr lang="en-US" sz="2200" dirty="0"/>
          </a:p>
        </p:txBody>
      </p:sp>
      <p:sp>
        <p:nvSpPr>
          <p:cNvPr id="12" name="Text 9"/>
          <p:cNvSpPr/>
          <p:nvPr/>
        </p:nvSpPr>
        <p:spPr>
          <a:xfrm>
            <a:off x="1028224" y="6194822"/>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Gráficos con matplotlib para representar el crecimiento del tiempo de ejecución</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4399"/>
          </a:xfrm>
          <a:prstGeom prst="rect">
            <a:avLst/>
          </a:prstGeom>
        </p:spPr>
      </p:pic>
      <p:sp>
        <p:nvSpPr>
          <p:cNvPr id="3" name="Text 0"/>
          <p:cNvSpPr/>
          <p:nvPr/>
        </p:nvSpPr>
        <p:spPr>
          <a:xfrm>
            <a:off x="787956" y="3434715"/>
            <a:ext cx="9582150" cy="703659"/>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Aplicaciones Prácticas del Análisis</a:t>
            </a:r>
            <a:endParaRPr lang="en-US" sz="4400" dirty="0"/>
          </a:p>
        </p:txBody>
      </p:sp>
      <p:pic>
        <p:nvPicPr>
          <p:cNvPr id="4" name="Image 1" descr="preencoded.png">    </p:cNvPr>
          <p:cNvPicPr>
            <a:picLocks noChangeAspect="1"/>
          </p:cNvPicPr>
          <p:nvPr/>
        </p:nvPicPr>
        <p:blipFill>
          <a:blip r:embed="rId2"/>
          <a:stretch>
            <a:fillRect/>
          </a:stretch>
        </p:blipFill>
        <p:spPr>
          <a:xfrm>
            <a:off x="787956" y="4515326"/>
            <a:ext cx="562808" cy="562808"/>
          </a:xfrm>
          <a:prstGeom prst="rect">
            <a:avLst/>
          </a:prstGeom>
        </p:spPr>
      </p:pic>
      <p:sp>
        <p:nvSpPr>
          <p:cNvPr id="5" name="Text 1"/>
          <p:cNvSpPr/>
          <p:nvPr/>
        </p:nvSpPr>
        <p:spPr>
          <a:xfrm>
            <a:off x="1575911" y="4609624"/>
            <a:ext cx="2264569" cy="703659"/>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Motores de Búsqueda</a:t>
            </a:r>
            <a:endParaRPr lang="en-US" sz="2200" dirty="0"/>
          </a:p>
        </p:txBody>
      </p:sp>
      <p:sp>
        <p:nvSpPr>
          <p:cNvPr id="6" name="Text 2"/>
          <p:cNvSpPr/>
          <p:nvPr/>
        </p:nvSpPr>
        <p:spPr>
          <a:xfrm>
            <a:off x="1575911" y="5448300"/>
            <a:ext cx="2264569" cy="2160984"/>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Indexación y recuperación eficiente de información en grandes bases de datos</a:t>
            </a:r>
            <a:endParaRPr lang="en-US" sz="1750" dirty="0"/>
          </a:p>
        </p:txBody>
      </p:sp>
      <p:pic>
        <p:nvPicPr>
          <p:cNvPr id="7" name="Image 2" descr="preencoded.png">    </p:cNvPr>
          <p:cNvPicPr>
            <a:picLocks noChangeAspect="1"/>
          </p:cNvPicPr>
          <p:nvPr/>
        </p:nvPicPr>
        <p:blipFill>
          <a:blip r:embed="rId3"/>
          <a:stretch>
            <a:fillRect/>
          </a:stretch>
        </p:blipFill>
        <p:spPr>
          <a:xfrm>
            <a:off x="4121825" y="4515326"/>
            <a:ext cx="562808" cy="562808"/>
          </a:xfrm>
          <a:prstGeom prst="rect">
            <a:avLst/>
          </a:prstGeom>
        </p:spPr>
      </p:pic>
      <p:sp>
        <p:nvSpPr>
          <p:cNvPr id="8" name="Text 3"/>
          <p:cNvSpPr/>
          <p:nvPr/>
        </p:nvSpPr>
        <p:spPr>
          <a:xfrm>
            <a:off x="4909780" y="4609624"/>
            <a:ext cx="2264688" cy="3518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Criptografía</a:t>
            </a:r>
            <a:endParaRPr lang="en-US" sz="2200" dirty="0"/>
          </a:p>
        </p:txBody>
      </p:sp>
      <p:sp>
        <p:nvSpPr>
          <p:cNvPr id="9" name="Text 4"/>
          <p:cNvSpPr/>
          <p:nvPr/>
        </p:nvSpPr>
        <p:spPr>
          <a:xfrm>
            <a:off x="4909780" y="5096470"/>
            <a:ext cx="2264688" cy="1800820"/>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Algoritmos de cifrado que deben ser seguros pero computacionalmente factibles</a:t>
            </a:r>
            <a:endParaRPr lang="en-US" sz="1750" dirty="0"/>
          </a:p>
        </p:txBody>
      </p:sp>
      <p:pic>
        <p:nvPicPr>
          <p:cNvPr id="10" name="Image 3" descr="preencoded.png">    </p:cNvPr>
          <p:cNvPicPr>
            <a:picLocks noChangeAspect="1"/>
          </p:cNvPicPr>
          <p:nvPr/>
        </p:nvPicPr>
        <p:blipFill>
          <a:blip r:embed="rId4"/>
          <a:stretch>
            <a:fillRect/>
          </a:stretch>
        </p:blipFill>
        <p:spPr>
          <a:xfrm>
            <a:off x="7455813" y="4515326"/>
            <a:ext cx="562808" cy="562808"/>
          </a:xfrm>
          <a:prstGeom prst="rect">
            <a:avLst/>
          </a:prstGeom>
        </p:spPr>
      </p:pic>
      <p:sp>
        <p:nvSpPr>
          <p:cNvPr id="11" name="Text 5"/>
          <p:cNvSpPr/>
          <p:nvPr/>
        </p:nvSpPr>
        <p:spPr>
          <a:xfrm>
            <a:off x="8243768" y="4609624"/>
            <a:ext cx="2264688" cy="703659"/>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de Datos</a:t>
            </a:r>
            <a:endParaRPr lang="en-US" sz="2200" dirty="0"/>
          </a:p>
        </p:txBody>
      </p:sp>
      <p:sp>
        <p:nvSpPr>
          <p:cNvPr id="12" name="Text 6"/>
          <p:cNvSpPr/>
          <p:nvPr/>
        </p:nvSpPr>
        <p:spPr>
          <a:xfrm>
            <a:off x="8243768" y="5448300"/>
            <a:ext cx="2264688" cy="1800820"/>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Procesamiento de big data requiere algoritmos escalables y eficientes</a:t>
            </a:r>
            <a:endParaRPr lang="en-US" sz="1750" dirty="0"/>
          </a:p>
        </p:txBody>
      </p:sp>
      <p:pic>
        <p:nvPicPr>
          <p:cNvPr id="13" name="Image 4" descr="preencoded.png">    </p:cNvPr>
          <p:cNvPicPr>
            <a:picLocks noChangeAspect="1"/>
          </p:cNvPicPr>
          <p:nvPr/>
        </p:nvPicPr>
        <p:blipFill>
          <a:blip r:embed="rId5"/>
          <a:stretch>
            <a:fillRect/>
          </a:stretch>
        </p:blipFill>
        <p:spPr>
          <a:xfrm>
            <a:off x="10789801" y="4515326"/>
            <a:ext cx="562808" cy="562808"/>
          </a:xfrm>
          <a:prstGeom prst="rect">
            <a:avLst/>
          </a:prstGeom>
        </p:spPr>
      </p:pic>
      <p:sp>
        <p:nvSpPr>
          <p:cNvPr id="14" name="Text 7"/>
          <p:cNvSpPr/>
          <p:nvPr/>
        </p:nvSpPr>
        <p:spPr>
          <a:xfrm>
            <a:off x="11577757" y="4609624"/>
            <a:ext cx="2264688" cy="703659"/>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Inteligencia Artificial</a:t>
            </a:r>
            <a:endParaRPr lang="en-US" sz="2200" dirty="0"/>
          </a:p>
        </p:txBody>
      </p:sp>
      <p:sp>
        <p:nvSpPr>
          <p:cNvPr id="15" name="Text 8"/>
          <p:cNvSpPr/>
          <p:nvPr/>
        </p:nvSpPr>
        <p:spPr>
          <a:xfrm>
            <a:off x="11577757" y="5448300"/>
            <a:ext cx="2264688" cy="1800820"/>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Algoritmos de aprendizaje automático con complejidades optimizadas</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6873" y="682943"/>
            <a:ext cx="7750254" cy="1244441"/>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Casos de Estudio: Motores de Búsqueda</a:t>
            </a:r>
            <a:endParaRPr lang="en-US" sz="3900" dirty="0"/>
          </a:p>
        </p:txBody>
      </p:sp>
      <p:pic>
        <p:nvPicPr>
          <p:cNvPr id="4" name="Image 1" descr="preencoded.png">    </p:cNvPr>
          <p:cNvPicPr>
            <a:picLocks noChangeAspect="1"/>
          </p:cNvPicPr>
          <p:nvPr/>
        </p:nvPicPr>
        <p:blipFill>
          <a:blip r:embed="rId2"/>
          <a:stretch>
            <a:fillRect/>
          </a:stretch>
        </p:blipFill>
        <p:spPr>
          <a:xfrm>
            <a:off x="696873" y="2225993"/>
            <a:ext cx="995601" cy="1465659"/>
          </a:xfrm>
          <a:prstGeom prst="rect">
            <a:avLst/>
          </a:prstGeom>
        </p:spPr>
      </p:pic>
      <p:sp>
        <p:nvSpPr>
          <p:cNvPr id="5" name="Text 1"/>
          <p:cNvSpPr/>
          <p:nvPr/>
        </p:nvSpPr>
        <p:spPr>
          <a:xfrm>
            <a:off x="1991082" y="2425065"/>
            <a:ext cx="2489002" cy="311110"/>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Indexación</a:t>
            </a:r>
            <a:endParaRPr lang="en-US" sz="1950" dirty="0"/>
          </a:p>
        </p:txBody>
      </p:sp>
      <p:sp>
        <p:nvSpPr>
          <p:cNvPr id="6" name="Text 2"/>
          <p:cNvSpPr/>
          <p:nvPr/>
        </p:nvSpPr>
        <p:spPr>
          <a:xfrm>
            <a:off x="1991082" y="2855595"/>
            <a:ext cx="6456045" cy="63698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Algoritmos O(n log n) para procesar y organizar millones de documentos web</a:t>
            </a:r>
            <a:endParaRPr lang="en-US" sz="1550" dirty="0"/>
          </a:p>
        </p:txBody>
      </p:sp>
      <p:pic>
        <p:nvPicPr>
          <p:cNvPr id="7" name="Image 2" descr="preencoded.png">    </p:cNvPr>
          <p:cNvPicPr>
            <a:picLocks noChangeAspect="1"/>
          </p:cNvPicPr>
          <p:nvPr/>
        </p:nvPicPr>
        <p:blipFill>
          <a:blip r:embed="rId3"/>
          <a:stretch>
            <a:fillRect/>
          </a:stretch>
        </p:blipFill>
        <p:spPr>
          <a:xfrm>
            <a:off x="696873" y="3691652"/>
            <a:ext cx="995601" cy="1465659"/>
          </a:xfrm>
          <a:prstGeom prst="rect">
            <a:avLst/>
          </a:prstGeom>
        </p:spPr>
      </p:pic>
      <p:sp>
        <p:nvSpPr>
          <p:cNvPr id="8" name="Text 3"/>
          <p:cNvSpPr/>
          <p:nvPr/>
        </p:nvSpPr>
        <p:spPr>
          <a:xfrm>
            <a:off x="1991082" y="3890724"/>
            <a:ext cx="2489002" cy="311110"/>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Ranking</a:t>
            </a:r>
            <a:endParaRPr lang="en-US" sz="1950" dirty="0"/>
          </a:p>
        </p:txBody>
      </p:sp>
      <p:sp>
        <p:nvSpPr>
          <p:cNvPr id="9" name="Text 4"/>
          <p:cNvSpPr/>
          <p:nvPr/>
        </p:nvSpPr>
        <p:spPr>
          <a:xfrm>
            <a:off x="1991082" y="4321254"/>
            <a:ext cx="6456045" cy="636984"/>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PageRank y algoritmos similares con complejidad optimizada para tiempo real</a:t>
            </a:r>
            <a:endParaRPr lang="en-US" sz="1550" dirty="0"/>
          </a:p>
        </p:txBody>
      </p:sp>
      <p:pic>
        <p:nvPicPr>
          <p:cNvPr id="10" name="Image 3" descr="preencoded.png">    </p:cNvPr>
          <p:cNvPicPr>
            <a:picLocks noChangeAspect="1"/>
          </p:cNvPicPr>
          <p:nvPr/>
        </p:nvPicPr>
        <p:blipFill>
          <a:blip r:embed="rId4"/>
          <a:stretch>
            <a:fillRect/>
          </a:stretch>
        </p:blipFill>
        <p:spPr>
          <a:xfrm>
            <a:off x="696873" y="5157311"/>
            <a:ext cx="995601" cy="1194673"/>
          </a:xfrm>
          <a:prstGeom prst="rect">
            <a:avLst/>
          </a:prstGeom>
        </p:spPr>
      </p:pic>
      <p:sp>
        <p:nvSpPr>
          <p:cNvPr id="11" name="Text 5"/>
          <p:cNvSpPr/>
          <p:nvPr/>
        </p:nvSpPr>
        <p:spPr>
          <a:xfrm>
            <a:off x="1991082" y="5356384"/>
            <a:ext cx="2489002" cy="311110"/>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Recuperación</a:t>
            </a:r>
            <a:endParaRPr lang="en-US" sz="1950" dirty="0"/>
          </a:p>
        </p:txBody>
      </p:sp>
      <p:sp>
        <p:nvSpPr>
          <p:cNvPr id="12" name="Text 6"/>
          <p:cNvSpPr/>
          <p:nvPr/>
        </p:nvSpPr>
        <p:spPr>
          <a:xfrm>
            <a:off x="1991082" y="5786914"/>
            <a:ext cx="6456045"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Búsqueda en índices invertidos con complejidad logarítmica</a:t>
            </a:r>
            <a:endParaRPr lang="en-US" sz="1550" dirty="0"/>
          </a:p>
        </p:txBody>
      </p:sp>
      <p:pic>
        <p:nvPicPr>
          <p:cNvPr id="13" name="Image 4" descr="preencoded.png">    </p:cNvPr>
          <p:cNvPicPr>
            <a:picLocks noChangeAspect="1"/>
          </p:cNvPicPr>
          <p:nvPr/>
        </p:nvPicPr>
        <p:blipFill>
          <a:blip r:embed="rId5"/>
          <a:stretch>
            <a:fillRect/>
          </a:stretch>
        </p:blipFill>
        <p:spPr>
          <a:xfrm>
            <a:off x="696873" y="6351984"/>
            <a:ext cx="995601" cy="1194673"/>
          </a:xfrm>
          <a:prstGeom prst="rect">
            <a:avLst/>
          </a:prstGeom>
        </p:spPr>
      </p:pic>
      <p:sp>
        <p:nvSpPr>
          <p:cNvPr id="14" name="Text 7"/>
          <p:cNvSpPr/>
          <p:nvPr/>
        </p:nvSpPr>
        <p:spPr>
          <a:xfrm>
            <a:off x="1991082" y="6551057"/>
            <a:ext cx="2489002" cy="311110"/>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Personalización</a:t>
            </a:r>
            <a:endParaRPr lang="en-US" sz="1950" dirty="0"/>
          </a:p>
        </p:txBody>
      </p:sp>
      <p:sp>
        <p:nvSpPr>
          <p:cNvPr id="15" name="Text 8"/>
          <p:cNvSpPr/>
          <p:nvPr/>
        </p:nvSpPr>
        <p:spPr>
          <a:xfrm>
            <a:off x="1991082" y="6981587"/>
            <a:ext cx="6456045" cy="31849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Algoritmos de recomendación que balancean precisión y eficiencia</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46165" y="586264"/>
            <a:ext cx="10560963" cy="666274"/>
          </a:xfrm>
          <a:prstGeom prst="rect">
            <a:avLst/>
          </a:prstGeom>
          <a:noFill/>
          <a:ln/>
        </p:spPr>
        <p:txBody>
          <a:bodyPr wrap="none" lIns="0" tIns="0" rIns="0" bIns="0" rtlCol="0" anchor="t"/>
          <a:lstStyle/>
          <a:p>
            <a:pPr algn="l" indent="0" marL="0">
              <a:lnSpc>
                <a:spcPts val="5200"/>
              </a:lnSpc>
              <a:buNone/>
            </a:pPr>
            <a:r>
              <a:rPr lang="en-US" sz="4150" b="1" dirty="0">
                <a:solidFill>
                  <a:srgbClr val="000000"/>
                </a:solidFill>
                <a:latin typeface="Inter Bold" pitchFamily="34" charset="0"/>
                <a:ea typeface="Inter Bold" pitchFamily="34" charset="-122"/>
                <a:cs typeface="Inter Bold" pitchFamily="34" charset="-120"/>
              </a:rPr>
              <a:t>Importancia en el Desarrollo de Software</a:t>
            </a:r>
            <a:endParaRPr lang="en-US" sz="4150" dirty="0"/>
          </a:p>
        </p:txBody>
      </p:sp>
      <p:pic>
        <p:nvPicPr>
          <p:cNvPr id="3" name="Image 0" descr="preencoded.png">    </p:cNvPr>
          <p:cNvPicPr>
            <a:picLocks noChangeAspect="1"/>
          </p:cNvPicPr>
          <p:nvPr/>
        </p:nvPicPr>
        <p:blipFill>
          <a:blip r:embed="rId1"/>
          <a:stretch>
            <a:fillRect/>
          </a:stretch>
        </p:blipFill>
        <p:spPr>
          <a:xfrm>
            <a:off x="3373755" y="3953113"/>
            <a:ext cx="7882771" cy="7882771"/>
          </a:xfrm>
          <a:prstGeom prst="rect">
            <a:avLst/>
          </a:prstGeom>
        </p:spPr>
      </p:pic>
      <p:sp>
        <p:nvSpPr>
          <p:cNvPr id="4" name="Text 1"/>
          <p:cNvSpPr/>
          <p:nvPr/>
        </p:nvSpPr>
        <p:spPr>
          <a:xfrm>
            <a:off x="4404122" y="6538317"/>
            <a:ext cx="359688" cy="449699"/>
          </a:xfrm>
          <a:prstGeom prst="rect">
            <a:avLst/>
          </a:prstGeom>
          <a:noFill/>
          <a:ln/>
        </p:spPr>
        <p:txBody>
          <a:bodyPr wrap="none" lIns="0" tIns="0" rIns="0" bIns="0" rtlCol="0" anchor="t"/>
          <a:lstStyle/>
          <a:p>
            <a:pPr algn="l" indent="0" marL="0">
              <a:lnSpc>
                <a:spcPts val="4500"/>
              </a:lnSpc>
              <a:buNone/>
            </a:pPr>
            <a:r>
              <a:rPr lang="en-US" sz="2800" b="1" dirty="0">
                <a:solidFill>
                  <a:srgbClr val="272525"/>
                </a:solidFill>
                <a:latin typeface="Inter Bold" pitchFamily="34" charset="0"/>
                <a:ea typeface="Inter Bold" pitchFamily="34" charset="-122"/>
                <a:cs typeface="Inter Bold" pitchFamily="34" charset="-120"/>
              </a:rPr>
              <a:t>1</a:t>
            </a:r>
            <a:endParaRPr lang="en-US" sz="2800" dirty="0"/>
          </a:p>
        </p:txBody>
      </p:sp>
      <p:pic>
        <p:nvPicPr>
          <p:cNvPr id="5" name="Image 1" descr="preencoded.png">    </p:cNvPr>
          <p:cNvPicPr>
            <a:picLocks noChangeAspect="1"/>
          </p:cNvPicPr>
          <p:nvPr/>
        </p:nvPicPr>
        <p:blipFill>
          <a:blip r:embed="rId2"/>
          <a:stretch>
            <a:fillRect/>
          </a:stretch>
        </p:blipFill>
        <p:spPr>
          <a:xfrm>
            <a:off x="3373755" y="3953113"/>
            <a:ext cx="7882771" cy="7882771"/>
          </a:xfrm>
          <a:prstGeom prst="rect">
            <a:avLst/>
          </a:prstGeom>
        </p:spPr>
      </p:pic>
      <p:sp>
        <p:nvSpPr>
          <p:cNvPr id="6" name="Text 2"/>
          <p:cNvSpPr/>
          <p:nvPr/>
        </p:nvSpPr>
        <p:spPr>
          <a:xfrm>
            <a:off x="6003965" y="4938474"/>
            <a:ext cx="359688" cy="449699"/>
          </a:xfrm>
          <a:prstGeom prst="rect">
            <a:avLst/>
          </a:prstGeom>
          <a:noFill/>
          <a:ln/>
        </p:spPr>
        <p:txBody>
          <a:bodyPr wrap="none" lIns="0" tIns="0" rIns="0" bIns="0" rtlCol="0" anchor="t"/>
          <a:lstStyle/>
          <a:p>
            <a:pPr algn="l" indent="0" marL="0">
              <a:lnSpc>
                <a:spcPts val="4500"/>
              </a:lnSpc>
              <a:buNone/>
            </a:pPr>
            <a:r>
              <a:rPr lang="en-US" sz="2800" b="1" dirty="0">
                <a:solidFill>
                  <a:srgbClr val="272525"/>
                </a:solidFill>
                <a:latin typeface="Inter Bold" pitchFamily="34" charset="0"/>
                <a:ea typeface="Inter Bold" pitchFamily="34" charset="-122"/>
                <a:cs typeface="Inter Bold" pitchFamily="34" charset="-120"/>
              </a:rPr>
              <a:t>2</a:t>
            </a:r>
            <a:endParaRPr lang="en-US" sz="2800" dirty="0"/>
          </a:p>
        </p:txBody>
      </p:sp>
      <p:pic>
        <p:nvPicPr>
          <p:cNvPr id="7" name="Image 2" descr="preencoded.png">    </p:cNvPr>
          <p:cNvPicPr>
            <a:picLocks noChangeAspect="1"/>
          </p:cNvPicPr>
          <p:nvPr/>
        </p:nvPicPr>
        <p:blipFill>
          <a:blip r:embed="rId3"/>
          <a:stretch>
            <a:fillRect/>
          </a:stretch>
        </p:blipFill>
        <p:spPr>
          <a:xfrm>
            <a:off x="3373755" y="3953113"/>
            <a:ext cx="7882771" cy="7882771"/>
          </a:xfrm>
          <a:prstGeom prst="rect">
            <a:avLst/>
          </a:prstGeom>
        </p:spPr>
      </p:pic>
      <p:sp>
        <p:nvSpPr>
          <p:cNvPr id="8" name="Text 3"/>
          <p:cNvSpPr/>
          <p:nvPr/>
        </p:nvSpPr>
        <p:spPr>
          <a:xfrm>
            <a:off x="8266271" y="4938474"/>
            <a:ext cx="359688" cy="449699"/>
          </a:xfrm>
          <a:prstGeom prst="rect">
            <a:avLst/>
          </a:prstGeom>
          <a:noFill/>
          <a:ln/>
        </p:spPr>
        <p:txBody>
          <a:bodyPr wrap="none" lIns="0" tIns="0" rIns="0" bIns="0" rtlCol="0" anchor="t"/>
          <a:lstStyle/>
          <a:p>
            <a:pPr algn="l" indent="0" marL="0">
              <a:lnSpc>
                <a:spcPts val="4500"/>
              </a:lnSpc>
              <a:buNone/>
            </a:pPr>
            <a:r>
              <a:rPr lang="en-US" sz="2800" b="1" dirty="0">
                <a:solidFill>
                  <a:srgbClr val="272525"/>
                </a:solidFill>
                <a:latin typeface="Inter Bold" pitchFamily="34" charset="0"/>
                <a:ea typeface="Inter Bold" pitchFamily="34" charset="-122"/>
                <a:cs typeface="Inter Bold" pitchFamily="34" charset="-120"/>
              </a:rPr>
              <a:t>3</a:t>
            </a:r>
            <a:endParaRPr lang="en-US" sz="2800" dirty="0"/>
          </a:p>
        </p:txBody>
      </p:sp>
      <p:pic>
        <p:nvPicPr>
          <p:cNvPr id="9" name="Image 3" descr="preencoded.png">    </p:cNvPr>
          <p:cNvPicPr>
            <a:picLocks noChangeAspect="1"/>
          </p:cNvPicPr>
          <p:nvPr/>
        </p:nvPicPr>
        <p:blipFill>
          <a:blip r:embed="rId4"/>
          <a:stretch>
            <a:fillRect/>
          </a:stretch>
        </p:blipFill>
        <p:spPr>
          <a:xfrm>
            <a:off x="3373755" y="3953113"/>
            <a:ext cx="7882771" cy="7882771"/>
          </a:xfrm>
          <a:prstGeom prst="rect">
            <a:avLst/>
          </a:prstGeom>
        </p:spPr>
      </p:pic>
      <p:sp>
        <p:nvSpPr>
          <p:cNvPr id="10" name="Text 4"/>
          <p:cNvSpPr/>
          <p:nvPr/>
        </p:nvSpPr>
        <p:spPr>
          <a:xfrm>
            <a:off x="9866114" y="6538317"/>
            <a:ext cx="359688" cy="449699"/>
          </a:xfrm>
          <a:prstGeom prst="rect">
            <a:avLst/>
          </a:prstGeom>
          <a:noFill/>
          <a:ln/>
        </p:spPr>
        <p:txBody>
          <a:bodyPr wrap="none" lIns="0" tIns="0" rIns="0" bIns="0" rtlCol="0" anchor="t"/>
          <a:lstStyle/>
          <a:p>
            <a:pPr algn="l" indent="0" marL="0">
              <a:lnSpc>
                <a:spcPts val="4500"/>
              </a:lnSpc>
              <a:buNone/>
            </a:pPr>
            <a:r>
              <a:rPr lang="en-US" sz="2800" b="1" dirty="0">
                <a:solidFill>
                  <a:srgbClr val="272525"/>
                </a:solidFill>
                <a:latin typeface="Inter Bold" pitchFamily="34" charset="0"/>
                <a:ea typeface="Inter Bold" pitchFamily="34" charset="-122"/>
                <a:cs typeface="Inter Bold" pitchFamily="34" charset="-120"/>
              </a:rPr>
              <a:t>4</a:t>
            </a:r>
            <a:endParaRPr lang="en-US" sz="2800" dirty="0"/>
          </a:p>
        </p:txBody>
      </p:sp>
      <p:sp>
        <p:nvSpPr>
          <p:cNvPr id="11" name="Text 5"/>
          <p:cNvSpPr/>
          <p:nvPr/>
        </p:nvSpPr>
        <p:spPr>
          <a:xfrm>
            <a:off x="935950" y="2958822"/>
            <a:ext cx="2664976" cy="333018"/>
          </a:xfrm>
          <a:prstGeom prst="rect">
            <a:avLst/>
          </a:prstGeom>
          <a:noFill/>
          <a:ln/>
        </p:spPr>
        <p:txBody>
          <a:bodyPr wrap="non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Diseño de Sistemas</a:t>
            </a:r>
            <a:endParaRPr lang="en-US" sz="2050" dirty="0"/>
          </a:p>
        </p:txBody>
      </p:sp>
      <p:sp>
        <p:nvSpPr>
          <p:cNvPr id="12" name="Text 6"/>
          <p:cNvSpPr/>
          <p:nvPr/>
        </p:nvSpPr>
        <p:spPr>
          <a:xfrm>
            <a:off x="746165" y="3419713"/>
            <a:ext cx="3044666" cy="341114"/>
          </a:xfrm>
          <a:prstGeom prst="rect">
            <a:avLst/>
          </a:prstGeom>
          <a:noFill/>
          <a:ln/>
        </p:spPr>
        <p:txBody>
          <a:bodyPr wrap="non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25% del proceso</a:t>
            </a:r>
            <a:endParaRPr lang="en-US" sz="1650" dirty="0"/>
          </a:p>
        </p:txBody>
      </p:sp>
      <p:sp>
        <p:nvSpPr>
          <p:cNvPr id="13" name="Text 7"/>
          <p:cNvSpPr/>
          <p:nvPr/>
        </p:nvSpPr>
        <p:spPr>
          <a:xfrm>
            <a:off x="746165" y="3888700"/>
            <a:ext cx="3044666" cy="68222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Selección de estructuras de datos</a:t>
            </a:r>
            <a:endParaRPr lang="en-US" sz="1650" dirty="0"/>
          </a:p>
        </p:txBody>
      </p:sp>
      <p:sp>
        <p:nvSpPr>
          <p:cNvPr id="14" name="Text 8"/>
          <p:cNvSpPr/>
          <p:nvPr/>
        </p:nvSpPr>
        <p:spPr>
          <a:xfrm>
            <a:off x="746165" y="4645462"/>
            <a:ext cx="3044666"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Arquitectura escalable</a:t>
            </a:r>
            <a:endParaRPr lang="en-US" sz="1650" dirty="0"/>
          </a:p>
        </p:txBody>
      </p:sp>
      <p:sp>
        <p:nvSpPr>
          <p:cNvPr id="15" name="Text 9"/>
          <p:cNvSpPr/>
          <p:nvPr/>
        </p:nvSpPr>
        <p:spPr>
          <a:xfrm>
            <a:off x="4300418" y="1678900"/>
            <a:ext cx="2664976" cy="333018"/>
          </a:xfrm>
          <a:prstGeom prst="rect">
            <a:avLst/>
          </a:prstGeom>
          <a:noFill/>
          <a:ln/>
        </p:spPr>
        <p:txBody>
          <a:bodyPr wrap="non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Optimización</a:t>
            </a:r>
            <a:endParaRPr lang="en-US" sz="2050" dirty="0"/>
          </a:p>
        </p:txBody>
      </p:sp>
      <p:sp>
        <p:nvSpPr>
          <p:cNvPr id="16" name="Text 10"/>
          <p:cNvSpPr/>
          <p:nvPr/>
        </p:nvSpPr>
        <p:spPr>
          <a:xfrm>
            <a:off x="4110633" y="2139791"/>
            <a:ext cx="3044666" cy="341114"/>
          </a:xfrm>
          <a:prstGeom prst="rect">
            <a:avLst/>
          </a:prstGeom>
          <a:noFill/>
          <a:ln/>
        </p:spPr>
        <p:txBody>
          <a:bodyPr wrap="non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30% del proceso</a:t>
            </a:r>
            <a:endParaRPr lang="en-US" sz="1650" dirty="0"/>
          </a:p>
        </p:txBody>
      </p:sp>
      <p:sp>
        <p:nvSpPr>
          <p:cNvPr id="17" name="Text 11"/>
          <p:cNvSpPr/>
          <p:nvPr/>
        </p:nvSpPr>
        <p:spPr>
          <a:xfrm>
            <a:off x="4110633" y="2608778"/>
            <a:ext cx="3044666" cy="682228"/>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Identificación de cuellos de botella</a:t>
            </a:r>
            <a:endParaRPr lang="en-US" sz="1650" dirty="0"/>
          </a:p>
        </p:txBody>
      </p:sp>
      <p:sp>
        <p:nvSpPr>
          <p:cNvPr id="18" name="Text 12"/>
          <p:cNvSpPr/>
          <p:nvPr/>
        </p:nvSpPr>
        <p:spPr>
          <a:xfrm>
            <a:off x="4110633" y="3365540"/>
            <a:ext cx="3044666"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Mejoras de rendimiento</a:t>
            </a:r>
            <a:endParaRPr lang="en-US" sz="1650" dirty="0"/>
          </a:p>
        </p:txBody>
      </p:sp>
      <p:sp>
        <p:nvSpPr>
          <p:cNvPr id="19" name="Text 13"/>
          <p:cNvSpPr/>
          <p:nvPr/>
        </p:nvSpPr>
        <p:spPr>
          <a:xfrm>
            <a:off x="7664887" y="2020014"/>
            <a:ext cx="2664976" cy="333018"/>
          </a:xfrm>
          <a:prstGeom prst="rect">
            <a:avLst/>
          </a:prstGeom>
          <a:noFill/>
          <a:ln/>
        </p:spPr>
        <p:txBody>
          <a:bodyPr wrap="non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Mantenimiento</a:t>
            </a:r>
            <a:endParaRPr lang="en-US" sz="2050" dirty="0"/>
          </a:p>
        </p:txBody>
      </p:sp>
      <p:sp>
        <p:nvSpPr>
          <p:cNvPr id="20" name="Text 14"/>
          <p:cNvSpPr/>
          <p:nvPr/>
        </p:nvSpPr>
        <p:spPr>
          <a:xfrm>
            <a:off x="7478316" y="2480905"/>
            <a:ext cx="3038237" cy="341114"/>
          </a:xfrm>
          <a:prstGeom prst="rect">
            <a:avLst/>
          </a:prstGeom>
          <a:noFill/>
          <a:ln/>
        </p:spPr>
        <p:txBody>
          <a:bodyPr wrap="non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25% del proceso</a:t>
            </a:r>
            <a:endParaRPr lang="en-US" sz="1650" dirty="0"/>
          </a:p>
        </p:txBody>
      </p:sp>
      <p:sp>
        <p:nvSpPr>
          <p:cNvPr id="21" name="Text 15"/>
          <p:cNvSpPr/>
          <p:nvPr/>
        </p:nvSpPr>
        <p:spPr>
          <a:xfrm>
            <a:off x="7478316" y="2949893"/>
            <a:ext cx="3038237"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Monitoreo de performance</a:t>
            </a:r>
            <a:endParaRPr lang="en-US" sz="1650" dirty="0"/>
          </a:p>
        </p:txBody>
      </p:sp>
      <p:sp>
        <p:nvSpPr>
          <p:cNvPr id="22" name="Text 16"/>
          <p:cNvSpPr/>
          <p:nvPr/>
        </p:nvSpPr>
        <p:spPr>
          <a:xfrm>
            <a:off x="7478316" y="3365540"/>
            <a:ext cx="3038237"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Escalabilidad futura</a:t>
            </a:r>
            <a:endParaRPr lang="en-US" sz="1650" dirty="0"/>
          </a:p>
        </p:txBody>
      </p:sp>
      <p:sp>
        <p:nvSpPr>
          <p:cNvPr id="23" name="Text 17"/>
          <p:cNvSpPr/>
          <p:nvPr/>
        </p:nvSpPr>
        <p:spPr>
          <a:xfrm>
            <a:off x="11029355" y="3299936"/>
            <a:ext cx="2664976" cy="333018"/>
          </a:xfrm>
          <a:prstGeom prst="rect">
            <a:avLst/>
          </a:prstGeom>
          <a:noFill/>
          <a:ln/>
        </p:spPr>
        <p:txBody>
          <a:bodyPr wrap="none" lIns="0" tIns="0" rIns="0" bIns="0" rtlCol="0" anchor="t"/>
          <a:lstStyle/>
          <a:p>
            <a:pPr algn="ctr" indent="0" marL="0">
              <a:lnSpc>
                <a:spcPts val="2600"/>
              </a:lnSpc>
              <a:buNone/>
            </a:pPr>
            <a:r>
              <a:rPr lang="en-US" sz="2050" b="1" dirty="0">
                <a:solidFill>
                  <a:srgbClr val="000000"/>
                </a:solidFill>
                <a:latin typeface="Inter Bold" pitchFamily="34" charset="0"/>
                <a:ea typeface="Inter Bold" pitchFamily="34" charset="-122"/>
                <a:cs typeface="Inter Bold" pitchFamily="34" charset="-120"/>
              </a:rPr>
              <a:t>Testing</a:t>
            </a:r>
            <a:endParaRPr lang="en-US" sz="2050" dirty="0"/>
          </a:p>
        </p:txBody>
      </p:sp>
      <p:sp>
        <p:nvSpPr>
          <p:cNvPr id="24" name="Text 18"/>
          <p:cNvSpPr/>
          <p:nvPr/>
        </p:nvSpPr>
        <p:spPr>
          <a:xfrm>
            <a:off x="10872549" y="3760827"/>
            <a:ext cx="2978587" cy="341114"/>
          </a:xfrm>
          <a:prstGeom prst="rect">
            <a:avLst/>
          </a:prstGeom>
          <a:noFill/>
          <a:ln/>
        </p:spPr>
        <p:txBody>
          <a:bodyPr wrap="none" lIns="0" tIns="0" rIns="0" bIns="0" rtlCol="0" anchor="t"/>
          <a:lstStyle/>
          <a:p>
            <a:pPr algn="ctr" indent="0" marL="0">
              <a:lnSpc>
                <a:spcPts val="2650"/>
              </a:lnSpc>
              <a:buNone/>
            </a:pPr>
            <a:r>
              <a:rPr lang="en-US" sz="1650" dirty="0">
                <a:solidFill>
                  <a:srgbClr val="272525"/>
                </a:solidFill>
                <a:latin typeface="Inter" pitchFamily="34" charset="0"/>
                <a:ea typeface="Inter" pitchFamily="34" charset="-122"/>
                <a:cs typeface="Inter" pitchFamily="34" charset="-120"/>
              </a:rPr>
              <a:t>20% del proceso</a:t>
            </a:r>
            <a:endParaRPr lang="en-US" sz="1650" dirty="0"/>
          </a:p>
        </p:txBody>
      </p:sp>
      <p:sp>
        <p:nvSpPr>
          <p:cNvPr id="25" name="Text 19"/>
          <p:cNvSpPr/>
          <p:nvPr/>
        </p:nvSpPr>
        <p:spPr>
          <a:xfrm>
            <a:off x="10872549" y="4229814"/>
            <a:ext cx="2978587"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Pruebas de carga</a:t>
            </a:r>
            <a:endParaRPr lang="en-US" sz="1650" dirty="0"/>
          </a:p>
        </p:txBody>
      </p:sp>
      <p:sp>
        <p:nvSpPr>
          <p:cNvPr id="26" name="Text 20"/>
          <p:cNvSpPr/>
          <p:nvPr/>
        </p:nvSpPr>
        <p:spPr>
          <a:xfrm>
            <a:off x="10872549" y="4645462"/>
            <a:ext cx="2978587" cy="34111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272525"/>
                </a:solidFill>
                <a:latin typeface="Inter" pitchFamily="34" charset="0"/>
                <a:ea typeface="Inter" pitchFamily="34" charset="-122"/>
                <a:cs typeface="Inter" pitchFamily="34" charset="-120"/>
              </a:rPr>
              <a:t>Validación de complejidad</a:t>
            </a:r>
            <a:endParaRPr lang="en-US" sz="16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371" y="1001554"/>
            <a:ext cx="7739658" cy="611029"/>
          </a:xfrm>
          <a:prstGeom prst="rect">
            <a:avLst/>
          </a:prstGeom>
          <a:noFill/>
          <a:ln/>
        </p:spPr>
        <p:txBody>
          <a:bodyPr wrap="none" lIns="0" tIns="0" rIns="0" bIns="0" rtlCol="0" anchor="t"/>
          <a:lstStyle/>
          <a:p>
            <a:pPr algn="l" indent="0" marL="0">
              <a:lnSpc>
                <a:spcPts val="4800"/>
              </a:lnSpc>
              <a:buNone/>
            </a:pPr>
            <a:r>
              <a:rPr lang="en-US" sz="3800" b="1" dirty="0">
                <a:solidFill>
                  <a:srgbClr val="000000"/>
                </a:solidFill>
                <a:latin typeface="Inter Bold" pitchFamily="34" charset="0"/>
                <a:ea typeface="Inter Bold" pitchFamily="34" charset="-122"/>
                <a:cs typeface="Inter Bold" pitchFamily="34" charset="-120"/>
              </a:rPr>
              <a:t>Actividades Prácticas Sugeridas</a:t>
            </a:r>
            <a:endParaRPr lang="en-US" sz="3800" dirty="0"/>
          </a:p>
        </p:txBody>
      </p:sp>
      <p:sp>
        <p:nvSpPr>
          <p:cNvPr id="4" name="Shape 1"/>
          <p:cNvSpPr/>
          <p:nvPr/>
        </p:nvSpPr>
        <p:spPr>
          <a:xfrm>
            <a:off x="684371" y="1905833"/>
            <a:ext cx="439936" cy="439936"/>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757654" y="1942445"/>
            <a:ext cx="293251" cy="366593"/>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1</a:t>
            </a:r>
            <a:endParaRPr lang="en-US" sz="2300" dirty="0"/>
          </a:p>
        </p:txBody>
      </p:sp>
      <p:sp>
        <p:nvSpPr>
          <p:cNvPr id="6" name="Text 3"/>
          <p:cNvSpPr/>
          <p:nvPr/>
        </p:nvSpPr>
        <p:spPr>
          <a:xfrm>
            <a:off x="1319808" y="1972985"/>
            <a:ext cx="3511629" cy="305514"/>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Implementación Comparativa</a:t>
            </a:r>
            <a:endParaRPr lang="en-US" sz="1900" dirty="0"/>
          </a:p>
        </p:txBody>
      </p:sp>
      <p:sp>
        <p:nvSpPr>
          <p:cNvPr id="7" name="Text 4"/>
          <p:cNvSpPr/>
          <p:nvPr/>
        </p:nvSpPr>
        <p:spPr>
          <a:xfrm>
            <a:off x="1319808" y="2395776"/>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Programar búsqueda lineal vs binaria y bubble sort vs merge sort para medir diferencias reales</a:t>
            </a:r>
            <a:endParaRPr lang="en-US" sz="1500" dirty="0"/>
          </a:p>
        </p:txBody>
      </p:sp>
      <p:sp>
        <p:nvSpPr>
          <p:cNvPr id="8" name="Shape 5"/>
          <p:cNvSpPr/>
          <p:nvPr/>
        </p:nvSpPr>
        <p:spPr>
          <a:xfrm>
            <a:off x="684371" y="3412331"/>
            <a:ext cx="439936" cy="439936"/>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757654" y="3448943"/>
            <a:ext cx="293251" cy="366593"/>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0" name="Text 7"/>
          <p:cNvSpPr/>
          <p:nvPr/>
        </p:nvSpPr>
        <p:spPr>
          <a:xfrm>
            <a:off x="1319808" y="3479483"/>
            <a:ext cx="3181945" cy="305514"/>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Visualización de Fibonacci</a:t>
            </a:r>
            <a:endParaRPr lang="en-US" sz="1900" dirty="0"/>
          </a:p>
        </p:txBody>
      </p:sp>
      <p:sp>
        <p:nvSpPr>
          <p:cNvPr id="11" name="Text 8"/>
          <p:cNvSpPr/>
          <p:nvPr/>
        </p:nvSpPr>
        <p:spPr>
          <a:xfrm>
            <a:off x="1319808" y="3902273"/>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Crear gráficos del crecimiento exponencial de Fibonacci recursivo vs optimizado</a:t>
            </a:r>
            <a:endParaRPr lang="en-US" sz="1500" dirty="0"/>
          </a:p>
        </p:txBody>
      </p:sp>
      <p:sp>
        <p:nvSpPr>
          <p:cNvPr id="12" name="Shape 9"/>
          <p:cNvSpPr/>
          <p:nvPr/>
        </p:nvSpPr>
        <p:spPr>
          <a:xfrm>
            <a:off x="684371" y="4918829"/>
            <a:ext cx="439936" cy="439936"/>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757654" y="4955441"/>
            <a:ext cx="293251" cy="366593"/>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3</a:t>
            </a:r>
            <a:endParaRPr lang="en-US" sz="2300" dirty="0"/>
          </a:p>
        </p:txBody>
      </p:sp>
      <p:sp>
        <p:nvSpPr>
          <p:cNvPr id="14" name="Text 11"/>
          <p:cNvSpPr/>
          <p:nvPr/>
        </p:nvSpPr>
        <p:spPr>
          <a:xfrm>
            <a:off x="1319808" y="4985980"/>
            <a:ext cx="2444353" cy="305514"/>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Análisis Espacial</a:t>
            </a:r>
            <a:endParaRPr lang="en-US" sz="1900" dirty="0"/>
          </a:p>
        </p:txBody>
      </p:sp>
      <p:sp>
        <p:nvSpPr>
          <p:cNvPr id="15" name="Text 12"/>
          <p:cNvSpPr/>
          <p:nvPr/>
        </p:nvSpPr>
        <p:spPr>
          <a:xfrm>
            <a:off x="1319808" y="5408771"/>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Comparar uso de memoria entre algoritmos recursivos e iterativos equivalentes</a:t>
            </a:r>
            <a:endParaRPr lang="en-US" sz="1500" dirty="0"/>
          </a:p>
        </p:txBody>
      </p:sp>
      <p:sp>
        <p:nvSpPr>
          <p:cNvPr id="16" name="Shape 13"/>
          <p:cNvSpPr/>
          <p:nvPr/>
        </p:nvSpPr>
        <p:spPr>
          <a:xfrm>
            <a:off x="684371" y="6425327"/>
            <a:ext cx="439936" cy="439936"/>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757654" y="6461939"/>
            <a:ext cx="293251" cy="366593"/>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4</a:t>
            </a:r>
            <a:endParaRPr lang="en-US" sz="2300" dirty="0"/>
          </a:p>
        </p:txBody>
      </p:sp>
      <p:sp>
        <p:nvSpPr>
          <p:cNvPr id="18" name="Text 15"/>
          <p:cNvSpPr/>
          <p:nvPr/>
        </p:nvSpPr>
        <p:spPr>
          <a:xfrm>
            <a:off x="1319808" y="6492478"/>
            <a:ext cx="3153608" cy="305514"/>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Graficación con Matplotlib</a:t>
            </a:r>
            <a:endParaRPr lang="en-US" sz="1900" dirty="0"/>
          </a:p>
        </p:txBody>
      </p:sp>
      <p:sp>
        <p:nvSpPr>
          <p:cNvPr id="19" name="Text 16"/>
          <p:cNvSpPr/>
          <p:nvPr/>
        </p:nvSpPr>
        <p:spPr>
          <a:xfrm>
            <a:off x="1319808" y="6915269"/>
            <a:ext cx="7139821" cy="31277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Visualizar curvas de crecimiento de diferentes complejidades algorítmicas</a:t>
            </a:r>
            <a:endParaRPr lang="en-US"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425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Conclusiones Clave</a:t>
            </a:r>
            <a:endParaRPr lang="en-US" sz="4450" dirty="0"/>
          </a:p>
        </p:txBody>
      </p:sp>
      <p:sp>
        <p:nvSpPr>
          <p:cNvPr id="4" name="Shape 1"/>
          <p:cNvSpPr/>
          <p:nvPr/>
        </p:nvSpPr>
        <p:spPr>
          <a:xfrm>
            <a:off x="793790" y="1753195"/>
            <a:ext cx="170021" cy="1216223"/>
          </a:xfrm>
          <a:prstGeom prst="roundRect">
            <a:avLst>
              <a:gd name="adj" fmla="val 56033"/>
            </a:avLst>
          </a:prstGeom>
          <a:solidFill>
            <a:srgbClr val="DADBF1"/>
          </a:solidFill>
          <a:ln w="7620">
            <a:solidFill>
              <a:srgbClr val="C0C1D7"/>
            </a:solidFill>
            <a:prstDash val="solid"/>
          </a:ln>
        </p:spPr>
      </p:sp>
      <p:sp>
        <p:nvSpPr>
          <p:cNvPr id="5" name="Text 2"/>
          <p:cNvSpPr/>
          <p:nvPr/>
        </p:nvSpPr>
        <p:spPr>
          <a:xfrm>
            <a:off x="1303973" y="1753195"/>
            <a:ext cx="369712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Predicción de Rendimiento</a:t>
            </a:r>
            <a:endParaRPr lang="en-US" sz="2200" dirty="0"/>
          </a:p>
        </p:txBody>
      </p:sp>
      <p:sp>
        <p:nvSpPr>
          <p:cNvPr id="6" name="Text 3"/>
          <p:cNvSpPr/>
          <p:nvPr/>
        </p:nvSpPr>
        <p:spPr>
          <a:xfrm>
            <a:off x="1303973" y="2243614"/>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El análisis permite predecir y comparar el comportamiento de algoritmos antes de implementarlos</a:t>
            </a:r>
            <a:endParaRPr lang="en-US" sz="1750" dirty="0"/>
          </a:p>
        </p:txBody>
      </p:sp>
      <p:sp>
        <p:nvSpPr>
          <p:cNvPr id="7" name="Shape 4"/>
          <p:cNvSpPr/>
          <p:nvPr/>
        </p:nvSpPr>
        <p:spPr>
          <a:xfrm>
            <a:off x="1133951" y="3196233"/>
            <a:ext cx="170021" cy="1216223"/>
          </a:xfrm>
          <a:prstGeom prst="roundRect">
            <a:avLst>
              <a:gd name="adj" fmla="val 56033"/>
            </a:avLst>
          </a:prstGeom>
          <a:solidFill>
            <a:srgbClr val="DADBF1"/>
          </a:solidFill>
          <a:ln w="7620">
            <a:solidFill>
              <a:srgbClr val="C0C1D7"/>
            </a:solidFill>
            <a:prstDash val="solid"/>
          </a:ln>
        </p:spPr>
      </p:sp>
      <p:sp>
        <p:nvSpPr>
          <p:cNvPr id="8" name="Text 5"/>
          <p:cNvSpPr/>
          <p:nvPr/>
        </p:nvSpPr>
        <p:spPr>
          <a:xfrm>
            <a:off x="1644134" y="31962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Notación Big-O</a:t>
            </a:r>
            <a:endParaRPr lang="en-US" sz="2200" dirty="0"/>
          </a:p>
        </p:txBody>
      </p:sp>
      <p:sp>
        <p:nvSpPr>
          <p:cNvPr id="9" name="Text 6"/>
          <p:cNvSpPr/>
          <p:nvPr/>
        </p:nvSpPr>
        <p:spPr>
          <a:xfrm>
            <a:off x="1644134" y="3686651"/>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Simplifica la evaluación del comportamiento a gran escala, independiente del hardware</a:t>
            </a:r>
            <a:endParaRPr lang="en-US" sz="1750" dirty="0"/>
          </a:p>
        </p:txBody>
      </p:sp>
      <p:sp>
        <p:nvSpPr>
          <p:cNvPr id="10" name="Shape 7"/>
          <p:cNvSpPr/>
          <p:nvPr/>
        </p:nvSpPr>
        <p:spPr>
          <a:xfrm>
            <a:off x="1474232" y="4639270"/>
            <a:ext cx="170021" cy="1216223"/>
          </a:xfrm>
          <a:prstGeom prst="roundRect">
            <a:avLst>
              <a:gd name="adj" fmla="val 56033"/>
            </a:avLst>
          </a:prstGeom>
          <a:solidFill>
            <a:srgbClr val="DADBF1"/>
          </a:solidFill>
          <a:ln w="7620">
            <a:solidFill>
              <a:srgbClr val="C0C1D7"/>
            </a:solidFill>
            <a:prstDash val="solid"/>
          </a:ln>
        </p:spPr>
      </p:sp>
      <p:sp>
        <p:nvSpPr>
          <p:cNvPr id="11" name="Text 8"/>
          <p:cNvSpPr/>
          <p:nvPr/>
        </p:nvSpPr>
        <p:spPr>
          <a:xfrm>
            <a:off x="1984415" y="46392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Diseño Informado</a:t>
            </a:r>
            <a:endParaRPr lang="en-US" sz="2200" dirty="0"/>
          </a:p>
        </p:txBody>
      </p:sp>
      <p:sp>
        <p:nvSpPr>
          <p:cNvPr id="12" name="Text 9"/>
          <p:cNvSpPr/>
          <p:nvPr/>
        </p:nvSpPr>
        <p:spPr>
          <a:xfrm>
            <a:off x="1984415" y="5129689"/>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 crucial tanto en el diseño de algoritmos como en la selección de estructuras de datos</a:t>
            </a:r>
            <a:endParaRPr lang="en-US" sz="1750" dirty="0"/>
          </a:p>
        </p:txBody>
      </p:sp>
      <p:sp>
        <p:nvSpPr>
          <p:cNvPr id="13" name="Shape 10"/>
          <p:cNvSpPr/>
          <p:nvPr/>
        </p:nvSpPr>
        <p:spPr>
          <a:xfrm>
            <a:off x="1814513" y="6082308"/>
            <a:ext cx="170021" cy="1216223"/>
          </a:xfrm>
          <a:prstGeom prst="roundRect">
            <a:avLst>
              <a:gd name="adj" fmla="val 56033"/>
            </a:avLst>
          </a:prstGeom>
          <a:solidFill>
            <a:srgbClr val="DADBF1"/>
          </a:solidFill>
          <a:ln w="7620">
            <a:solidFill>
              <a:srgbClr val="C0C1D7"/>
            </a:solidFill>
            <a:prstDash val="solid"/>
          </a:ln>
        </p:spPr>
      </p:sp>
      <p:sp>
        <p:nvSpPr>
          <p:cNvPr id="14" name="Text 11"/>
          <p:cNvSpPr/>
          <p:nvPr/>
        </p:nvSpPr>
        <p:spPr>
          <a:xfrm>
            <a:off x="2324695" y="6082308"/>
            <a:ext cx="315837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Optimización Continua</a:t>
            </a:r>
            <a:endParaRPr lang="en-US" sz="2200" dirty="0"/>
          </a:p>
        </p:txBody>
      </p:sp>
      <p:sp>
        <p:nvSpPr>
          <p:cNvPr id="15" name="Text 12"/>
          <p:cNvSpPr/>
          <p:nvPr/>
        </p:nvSpPr>
        <p:spPr>
          <a:xfrm>
            <a:off x="2324695" y="6572726"/>
            <a:ext cx="60255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Existen técnicas específicas para mejorar algoritmos ineficientes mediante estrategias probadas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92536"/>
            <a:ext cx="627245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¿Qué es un Algoritmo?</a:t>
            </a:r>
            <a:endParaRPr lang="en-US" sz="4450" dirty="0"/>
          </a:p>
        </p:txBody>
      </p:sp>
      <p:sp>
        <p:nvSpPr>
          <p:cNvPr id="4" name="Text 1"/>
          <p:cNvSpPr/>
          <p:nvPr/>
        </p:nvSpPr>
        <p:spPr>
          <a:xfrm>
            <a:off x="793790" y="324147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 algoritmo es un procedimiento o conjunto de instrucciones bien definidas que permite resolver un problema o realizar una tarea específica. Representa la base fundamental de toda programación y desarrollo de software.</a:t>
            </a:r>
            <a:endParaRPr lang="en-US" sz="1750" dirty="0"/>
          </a:p>
        </p:txBody>
      </p:sp>
      <p:sp>
        <p:nvSpPr>
          <p:cNvPr id="5" name="Text 2"/>
          <p:cNvSpPr/>
          <p:nvPr/>
        </p:nvSpPr>
        <p:spPr>
          <a:xfrm>
            <a:off x="793790" y="49482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Los algoritmos son esenciales en las ciencias de la computación porque proporcionan métodos sistemáticos para resolver problemas complejos de manera eficiente y reproducible.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982385"/>
            <a:ext cx="760583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Recursos y Próximos Pasos</a:t>
            </a:r>
            <a:endParaRPr lang="en-US" sz="4450" dirty="0"/>
          </a:p>
        </p:txBody>
      </p:sp>
      <p:pic>
        <p:nvPicPr>
          <p:cNvPr id="3" name="Image 0" descr="preencoded.png">    </p:cNvPr>
          <p:cNvPicPr>
            <a:picLocks noChangeAspect="1"/>
          </p:cNvPicPr>
          <p:nvPr/>
        </p:nvPicPr>
        <p:blipFill>
          <a:blip r:embed="rId1"/>
          <a:stretch>
            <a:fillRect/>
          </a:stretch>
        </p:blipFill>
        <p:spPr>
          <a:xfrm>
            <a:off x="801410" y="2290763"/>
            <a:ext cx="3120747" cy="3120747"/>
          </a:xfrm>
          <a:prstGeom prst="rect">
            <a:avLst/>
          </a:prstGeom>
        </p:spPr>
      </p:pic>
      <p:pic>
        <p:nvPicPr>
          <p:cNvPr id="4" name="Image 1" descr="preencoded.png">    </p:cNvPr>
          <p:cNvPicPr>
            <a:picLocks noChangeAspect="1"/>
          </p:cNvPicPr>
          <p:nvPr/>
        </p:nvPicPr>
        <p:blipFill>
          <a:blip r:embed="rId2"/>
          <a:stretch>
            <a:fillRect/>
          </a:stretch>
        </p:blipFill>
        <p:spPr>
          <a:xfrm>
            <a:off x="4103608" y="2290763"/>
            <a:ext cx="3120866" cy="3120866"/>
          </a:xfrm>
          <a:prstGeom prst="rect">
            <a:avLst/>
          </a:prstGeom>
        </p:spPr>
      </p:pic>
      <p:pic>
        <p:nvPicPr>
          <p:cNvPr id="5" name="Image 2" descr="preencoded.png">    </p:cNvPr>
          <p:cNvPicPr>
            <a:picLocks noChangeAspect="1"/>
          </p:cNvPicPr>
          <p:nvPr/>
        </p:nvPicPr>
        <p:blipFill>
          <a:blip r:embed="rId3"/>
          <a:stretch>
            <a:fillRect/>
          </a:stretch>
        </p:blipFill>
        <p:spPr>
          <a:xfrm>
            <a:off x="7405926" y="2290763"/>
            <a:ext cx="3120747" cy="3120747"/>
          </a:xfrm>
          <a:prstGeom prst="rect">
            <a:avLst/>
          </a:prstGeom>
        </p:spPr>
      </p:pic>
      <p:pic>
        <p:nvPicPr>
          <p:cNvPr id="6" name="Image 3" descr="preencoded.png">    </p:cNvPr>
          <p:cNvPicPr>
            <a:picLocks noChangeAspect="1"/>
          </p:cNvPicPr>
          <p:nvPr/>
        </p:nvPicPr>
        <p:blipFill>
          <a:blip r:embed="rId4"/>
          <a:stretch>
            <a:fillRect/>
          </a:stretch>
        </p:blipFill>
        <p:spPr>
          <a:xfrm>
            <a:off x="10708124" y="2290763"/>
            <a:ext cx="3120866" cy="3120866"/>
          </a:xfrm>
          <a:prstGeom prst="rect">
            <a:avLst/>
          </a:prstGeom>
        </p:spPr>
      </p:pic>
      <p:sp>
        <p:nvSpPr>
          <p:cNvPr id="7" name="Text 1"/>
          <p:cNvSpPr/>
          <p:nvPr/>
        </p:nvSpPr>
        <p:spPr>
          <a:xfrm>
            <a:off x="793790" y="555759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Cormen, T. H., Leiserson, C. E., Rivest, R. L., &amp; Stein, C. (2009). Introduction to Algorithms</a:t>
            </a:r>
            <a:endParaRPr lang="en-US" sz="1750" dirty="0"/>
          </a:p>
        </p:txBody>
      </p:sp>
      <p:sp>
        <p:nvSpPr>
          <p:cNvPr id="8" name="Text 2"/>
          <p:cNvSpPr/>
          <p:nvPr/>
        </p:nvSpPr>
        <p:spPr>
          <a:xfrm>
            <a:off x="793790" y="599979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Skiena, S. S. (2017). The Algorithm Design Manual</a:t>
            </a:r>
            <a:endParaRPr lang="en-US" sz="1750" dirty="0"/>
          </a:p>
        </p:txBody>
      </p:sp>
      <p:sp>
        <p:nvSpPr>
          <p:cNvPr id="9" name="Text 3"/>
          <p:cNvSpPr/>
          <p:nvPr/>
        </p:nvSpPr>
        <p:spPr>
          <a:xfrm>
            <a:off x="793790" y="644199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Sedgewick, R. (2011). Algorithms in Python</a:t>
            </a:r>
            <a:endParaRPr lang="en-US" sz="1750" dirty="0"/>
          </a:p>
        </p:txBody>
      </p:sp>
      <p:sp>
        <p:nvSpPr>
          <p:cNvPr id="10" name="Text 4"/>
          <p:cNvSpPr/>
          <p:nvPr/>
        </p:nvSpPr>
        <p:spPr>
          <a:xfrm>
            <a:off x="793790" y="688419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Python Software Foundation: https://docs.python.org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9111" y="744022"/>
            <a:ext cx="7678579" cy="1962745"/>
          </a:xfrm>
          <a:prstGeom prst="rect">
            <a:avLst/>
          </a:prstGeom>
          <a:noFill/>
          <a:ln/>
        </p:spPr>
        <p:txBody>
          <a:bodyPr wrap="square" lIns="0" tIns="0" rIns="0" bIns="0" rtlCol="0" anchor="t"/>
          <a:lstStyle/>
          <a:p>
            <a:pPr algn="l" indent="0" marL="0">
              <a:lnSpc>
                <a:spcPts val="5150"/>
              </a:lnSpc>
              <a:buNone/>
            </a:pPr>
            <a:r>
              <a:rPr lang="en-US" sz="4100" b="1" dirty="0">
                <a:solidFill>
                  <a:srgbClr val="000000"/>
                </a:solidFill>
                <a:latin typeface="Inter Bold" pitchFamily="34" charset="0"/>
                <a:ea typeface="Inter Bold" pitchFamily="34" charset="-122"/>
                <a:cs typeface="Inter Bold" pitchFamily="34" charset="-120"/>
              </a:rPr>
              <a:t>Características Fundamentales de los Algoritmos</a:t>
            </a:r>
            <a:endParaRPr lang="en-US" sz="4100" dirty="0"/>
          </a:p>
        </p:txBody>
      </p:sp>
      <p:pic>
        <p:nvPicPr>
          <p:cNvPr id="4" name="Image 1" descr="preencoded.png">    </p:cNvPr>
          <p:cNvPicPr>
            <a:picLocks noChangeAspect="1"/>
          </p:cNvPicPr>
          <p:nvPr/>
        </p:nvPicPr>
        <p:blipFill>
          <a:blip r:embed="rId2"/>
          <a:stretch>
            <a:fillRect/>
          </a:stretch>
        </p:blipFill>
        <p:spPr>
          <a:xfrm>
            <a:off x="6219111" y="3020735"/>
            <a:ext cx="523399" cy="523399"/>
          </a:xfrm>
          <a:prstGeom prst="rect">
            <a:avLst/>
          </a:prstGeom>
        </p:spPr>
      </p:pic>
      <p:sp>
        <p:nvSpPr>
          <p:cNvPr id="5" name="Text 1"/>
          <p:cNvSpPr/>
          <p:nvPr/>
        </p:nvSpPr>
        <p:spPr>
          <a:xfrm>
            <a:off x="6219111" y="3753445"/>
            <a:ext cx="2385060" cy="327065"/>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Finitud</a:t>
            </a:r>
            <a:endParaRPr lang="en-US" sz="2050" dirty="0"/>
          </a:p>
        </p:txBody>
      </p:sp>
      <p:sp>
        <p:nvSpPr>
          <p:cNvPr id="6" name="Text 2"/>
          <p:cNvSpPr/>
          <p:nvPr/>
        </p:nvSpPr>
        <p:spPr>
          <a:xfrm>
            <a:off x="6219111" y="4206121"/>
            <a:ext cx="2385060"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El algoritmo debe terminar en un número finito de pasos</a:t>
            </a:r>
            <a:endParaRPr lang="en-US" sz="1600" dirty="0"/>
          </a:p>
        </p:txBody>
      </p:sp>
      <p:pic>
        <p:nvPicPr>
          <p:cNvPr id="7" name="Image 2" descr="preencoded.png">    </p:cNvPr>
          <p:cNvPicPr>
            <a:picLocks noChangeAspect="1"/>
          </p:cNvPicPr>
          <p:nvPr/>
        </p:nvPicPr>
        <p:blipFill>
          <a:blip r:embed="rId3"/>
          <a:stretch>
            <a:fillRect/>
          </a:stretch>
        </p:blipFill>
        <p:spPr>
          <a:xfrm>
            <a:off x="8865870" y="3020735"/>
            <a:ext cx="523399" cy="523399"/>
          </a:xfrm>
          <a:prstGeom prst="rect">
            <a:avLst/>
          </a:prstGeom>
        </p:spPr>
      </p:pic>
      <p:sp>
        <p:nvSpPr>
          <p:cNvPr id="8" name="Text 3"/>
          <p:cNvSpPr/>
          <p:nvPr/>
        </p:nvSpPr>
        <p:spPr>
          <a:xfrm>
            <a:off x="8865870" y="3753445"/>
            <a:ext cx="2385060" cy="327065"/>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Definición Precisa</a:t>
            </a:r>
            <a:endParaRPr lang="en-US" sz="2050" dirty="0"/>
          </a:p>
        </p:txBody>
      </p:sp>
      <p:sp>
        <p:nvSpPr>
          <p:cNvPr id="9" name="Text 4"/>
          <p:cNvSpPr/>
          <p:nvPr/>
        </p:nvSpPr>
        <p:spPr>
          <a:xfrm>
            <a:off x="8865870" y="4206121"/>
            <a:ext cx="2385060"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Cada paso debe estar claramente especificado</a:t>
            </a:r>
            <a:endParaRPr lang="en-US" sz="1600" dirty="0"/>
          </a:p>
        </p:txBody>
      </p:sp>
      <p:pic>
        <p:nvPicPr>
          <p:cNvPr id="10" name="Image 3" descr="preencoded.png">    </p:cNvPr>
          <p:cNvPicPr>
            <a:picLocks noChangeAspect="1"/>
          </p:cNvPicPr>
          <p:nvPr/>
        </p:nvPicPr>
        <p:blipFill>
          <a:blip r:embed="rId4"/>
          <a:stretch>
            <a:fillRect/>
          </a:stretch>
        </p:blipFill>
        <p:spPr>
          <a:xfrm>
            <a:off x="11512629" y="3020735"/>
            <a:ext cx="523399" cy="523399"/>
          </a:xfrm>
          <a:prstGeom prst="rect">
            <a:avLst/>
          </a:prstGeom>
        </p:spPr>
      </p:pic>
      <p:sp>
        <p:nvSpPr>
          <p:cNvPr id="11" name="Text 5"/>
          <p:cNvSpPr/>
          <p:nvPr/>
        </p:nvSpPr>
        <p:spPr>
          <a:xfrm>
            <a:off x="11512629" y="3753445"/>
            <a:ext cx="2385060" cy="327065"/>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Entrada</a:t>
            </a:r>
            <a:endParaRPr lang="en-US" sz="2050" dirty="0"/>
          </a:p>
        </p:txBody>
      </p:sp>
      <p:sp>
        <p:nvSpPr>
          <p:cNvPr id="12" name="Text 6"/>
          <p:cNvSpPr/>
          <p:nvPr/>
        </p:nvSpPr>
        <p:spPr>
          <a:xfrm>
            <a:off x="11512629" y="4206121"/>
            <a:ext cx="2385060"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Debe aceptar cero o más entradas</a:t>
            </a:r>
            <a:endParaRPr lang="en-US" sz="1600" dirty="0"/>
          </a:p>
        </p:txBody>
      </p:sp>
      <p:pic>
        <p:nvPicPr>
          <p:cNvPr id="13" name="Image 4" descr="preencoded.png">    </p:cNvPr>
          <p:cNvPicPr>
            <a:picLocks noChangeAspect="1"/>
          </p:cNvPicPr>
          <p:nvPr/>
        </p:nvPicPr>
        <p:blipFill>
          <a:blip r:embed="rId5"/>
          <a:stretch>
            <a:fillRect/>
          </a:stretch>
        </p:blipFill>
        <p:spPr>
          <a:xfrm>
            <a:off x="6219111" y="5629989"/>
            <a:ext cx="523399" cy="523399"/>
          </a:xfrm>
          <a:prstGeom prst="rect">
            <a:avLst/>
          </a:prstGeom>
        </p:spPr>
      </p:pic>
      <p:sp>
        <p:nvSpPr>
          <p:cNvPr id="14" name="Text 7"/>
          <p:cNvSpPr/>
          <p:nvPr/>
        </p:nvSpPr>
        <p:spPr>
          <a:xfrm>
            <a:off x="6219111" y="6362700"/>
            <a:ext cx="2385060" cy="327065"/>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Salida</a:t>
            </a:r>
            <a:endParaRPr lang="en-US" sz="2050" dirty="0"/>
          </a:p>
        </p:txBody>
      </p:sp>
      <p:sp>
        <p:nvSpPr>
          <p:cNvPr id="15" name="Text 8"/>
          <p:cNvSpPr/>
          <p:nvPr/>
        </p:nvSpPr>
        <p:spPr>
          <a:xfrm>
            <a:off x="6219111" y="6815376"/>
            <a:ext cx="2385060" cy="67008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Debe producir al menos una salida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Objetivos del Análisis de Algoritmos</a:t>
            </a:r>
            <a:endParaRPr lang="en-US" sz="4450" dirty="0"/>
          </a:p>
        </p:txBody>
      </p:sp>
      <p:sp>
        <p:nvSpPr>
          <p:cNvPr id="4" name="Shape 1"/>
          <p:cNvSpPr/>
          <p:nvPr/>
        </p:nvSpPr>
        <p:spPr>
          <a:xfrm>
            <a:off x="793790" y="2832259"/>
            <a:ext cx="3664863" cy="2410897"/>
          </a:xfrm>
          <a:prstGeom prst="roundRect">
            <a:avLst>
              <a:gd name="adj" fmla="val 3952"/>
            </a:avLst>
          </a:prstGeom>
          <a:solidFill>
            <a:srgbClr val="DADBF1"/>
          </a:solidFill>
          <a:ln w="7620">
            <a:solidFill>
              <a:srgbClr val="C0C1D7"/>
            </a:solidFill>
            <a:prstDash val="solid"/>
          </a:ln>
        </p:spPr>
      </p:sp>
      <p:sp>
        <p:nvSpPr>
          <p:cNvPr id="5" name="Text 2"/>
          <p:cNvSpPr/>
          <p:nvPr/>
        </p:nvSpPr>
        <p:spPr>
          <a:xfrm>
            <a:off x="1028224" y="3066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Eficiencia Temporal</a:t>
            </a:r>
            <a:endParaRPr lang="en-US" sz="2200" dirty="0"/>
          </a:p>
        </p:txBody>
      </p:sp>
      <p:sp>
        <p:nvSpPr>
          <p:cNvPr id="6" name="Text 3"/>
          <p:cNvSpPr/>
          <p:nvPr/>
        </p:nvSpPr>
        <p:spPr>
          <a:xfrm>
            <a:off x="1028224" y="35571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Evalúa cuánto tiempo tarda el algoritmo en ejecutarse según el tamaño de los datos de entrada</a:t>
            </a:r>
            <a:endParaRPr lang="en-US" sz="1750" dirty="0"/>
          </a:p>
        </p:txBody>
      </p:sp>
      <p:sp>
        <p:nvSpPr>
          <p:cNvPr id="7" name="Shape 4"/>
          <p:cNvSpPr/>
          <p:nvPr/>
        </p:nvSpPr>
        <p:spPr>
          <a:xfrm>
            <a:off x="4685467" y="2832259"/>
            <a:ext cx="3664863" cy="2410897"/>
          </a:xfrm>
          <a:prstGeom prst="roundRect">
            <a:avLst>
              <a:gd name="adj" fmla="val 3952"/>
            </a:avLst>
          </a:prstGeom>
          <a:solidFill>
            <a:srgbClr val="DADBF1"/>
          </a:solidFill>
          <a:ln w="7620">
            <a:solidFill>
              <a:srgbClr val="C0C1D7"/>
            </a:solidFill>
            <a:prstDash val="solid"/>
          </a:ln>
        </p:spPr>
      </p:sp>
      <p:sp>
        <p:nvSpPr>
          <p:cNvPr id="8" name="Text 5"/>
          <p:cNvSpPr/>
          <p:nvPr/>
        </p:nvSpPr>
        <p:spPr>
          <a:xfrm>
            <a:off x="4919901" y="3066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Eficiencia Espacial</a:t>
            </a:r>
            <a:endParaRPr lang="en-US" sz="2200" dirty="0"/>
          </a:p>
        </p:txBody>
      </p:sp>
      <p:sp>
        <p:nvSpPr>
          <p:cNvPr id="9" name="Text 6"/>
          <p:cNvSpPr/>
          <p:nvPr/>
        </p:nvSpPr>
        <p:spPr>
          <a:xfrm>
            <a:off x="4919901" y="35571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Determina cuánta memoria adicional necesita el algoritmo para completar su ejecución</a:t>
            </a:r>
            <a:endParaRPr lang="en-US" sz="1750" dirty="0"/>
          </a:p>
        </p:txBody>
      </p:sp>
      <p:sp>
        <p:nvSpPr>
          <p:cNvPr id="10" name="Shape 7"/>
          <p:cNvSpPr/>
          <p:nvPr/>
        </p:nvSpPr>
        <p:spPr>
          <a:xfrm>
            <a:off x="793790" y="5469969"/>
            <a:ext cx="7556421" cy="1685092"/>
          </a:xfrm>
          <a:prstGeom prst="roundRect">
            <a:avLst>
              <a:gd name="adj" fmla="val 5654"/>
            </a:avLst>
          </a:prstGeom>
          <a:solidFill>
            <a:srgbClr val="DADBF1"/>
          </a:solidFill>
          <a:ln w="7620">
            <a:solidFill>
              <a:srgbClr val="C0C1D7"/>
            </a:solidFill>
            <a:prstDash val="solid"/>
          </a:ln>
        </p:spPr>
      </p:sp>
      <p:sp>
        <p:nvSpPr>
          <p:cNvPr id="11" name="Text 8"/>
          <p:cNvSpPr/>
          <p:nvPr/>
        </p:nvSpPr>
        <p:spPr>
          <a:xfrm>
            <a:off x="1028224" y="57044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Escalabilidad</a:t>
            </a:r>
            <a:endParaRPr lang="en-US" sz="2200" dirty="0"/>
          </a:p>
        </p:txBody>
      </p:sp>
      <p:sp>
        <p:nvSpPr>
          <p:cNvPr id="12" name="Text 9"/>
          <p:cNvSpPr/>
          <p:nvPr/>
        </p:nvSpPr>
        <p:spPr>
          <a:xfrm>
            <a:off x="1028224" y="6194822"/>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Analiza cómo se comporta el algoritmo al aumentar significativamente el tamaño de los datos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12119"/>
            <a:ext cx="578941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Enfoques de Análisis</a:t>
            </a:r>
            <a:endParaRPr lang="en-US" sz="4450" dirty="0"/>
          </a:p>
        </p:txBody>
      </p:sp>
      <p:sp>
        <p:nvSpPr>
          <p:cNvPr id="3" name="Text 1"/>
          <p:cNvSpPr/>
          <p:nvPr/>
        </p:nvSpPr>
        <p:spPr>
          <a:xfrm>
            <a:off x="793790" y="2987873"/>
            <a:ext cx="390429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Análisis Teórico (Asintótico)</a:t>
            </a:r>
            <a:endParaRPr lang="en-US" sz="2200" dirty="0"/>
          </a:p>
        </p:txBody>
      </p:sp>
      <p:sp>
        <p:nvSpPr>
          <p:cNvPr id="4" name="Text 2"/>
          <p:cNvSpPr/>
          <p:nvPr/>
        </p:nvSpPr>
        <p:spPr>
          <a:xfrm>
            <a:off x="793790" y="356901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Utiliza la notación Big-O para expresar el crecimiento del algoritmo en función del tamaño de entrada. Proporciona una comprensión matemática del comportamiento algorítmico.</a:t>
            </a:r>
            <a:endParaRPr lang="en-US" sz="1750" dirty="0"/>
          </a:p>
        </p:txBody>
      </p:sp>
      <p:sp>
        <p:nvSpPr>
          <p:cNvPr id="5" name="Text 3"/>
          <p:cNvSpPr/>
          <p:nvPr/>
        </p:nvSpPr>
        <p:spPr>
          <a:xfrm>
            <a:off x="793790" y="522470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Este enfoque permite comparar algoritmos independientemente del hardware o lenguaje de programación utilizado.</a:t>
            </a:r>
            <a:endParaRPr lang="en-US" sz="1750" dirty="0"/>
          </a:p>
        </p:txBody>
      </p:sp>
      <p:sp>
        <p:nvSpPr>
          <p:cNvPr id="6" name="Text 4"/>
          <p:cNvSpPr/>
          <p:nvPr/>
        </p:nvSpPr>
        <p:spPr>
          <a:xfrm>
            <a:off x="7599521" y="2987873"/>
            <a:ext cx="45061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Análisis Empírico (Experimental)</a:t>
            </a:r>
            <a:endParaRPr lang="en-US" sz="2200" dirty="0"/>
          </a:p>
        </p:txBody>
      </p:sp>
      <p:sp>
        <p:nvSpPr>
          <p:cNvPr id="7" name="Text 5"/>
          <p:cNvSpPr/>
          <p:nvPr/>
        </p:nvSpPr>
        <p:spPr>
          <a:xfrm>
            <a:off x="7599521" y="356901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Mide el tiempo de ejecución real en diferentes condiciones y tamaños de datos. Ofrece resultados prácticos y tangibles del rendimiento.</a:t>
            </a:r>
            <a:endParaRPr lang="en-US" sz="1750" dirty="0"/>
          </a:p>
        </p:txBody>
      </p:sp>
      <p:sp>
        <p:nvSpPr>
          <p:cNvPr id="8" name="Text 6"/>
          <p:cNvSpPr/>
          <p:nvPr/>
        </p:nvSpPr>
        <p:spPr>
          <a:xfrm>
            <a:off x="7599521" y="4861798"/>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 especialmente útil para validar las predicciones teóricas y optimizar implementaciones específicas.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62720"/>
            <a:ext cx="741509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Tipos de Análisis de Casos</a:t>
            </a:r>
            <a:endParaRPr lang="en-US" sz="4450" dirty="0"/>
          </a:p>
        </p:txBody>
      </p:sp>
      <p:pic>
        <p:nvPicPr>
          <p:cNvPr id="4" name="Image 1" descr="preencoded.png">    </p:cNvPr>
          <p:cNvPicPr>
            <a:picLocks noChangeAspect="1"/>
          </p:cNvPicPr>
          <p:nvPr/>
        </p:nvPicPr>
        <p:blipFill>
          <a:blip r:embed="rId2"/>
          <a:stretch>
            <a:fillRect/>
          </a:stretch>
        </p:blipFill>
        <p:spPr>
          <a:xfrm>
            <a:off x="793790" y="4711660"/>
            <a:ext cx="4347567" cy="907256"/>
          </a:xfrm>
          <a:prstGeom prst="rect">
            <a:avLst/>
          </a:prstGeom>
        </p:spPr>
      </p:pic>
      <p:sp>
        <p:nvSpPr>
          <p:cNvPr id="5" name="Text 1"/>
          <p:cNvSpPr/>
          <p:nvPr/>
        </p:nvSpPr>
        <p:spPr>
          <a:xfrm>
            <a:off x="1020604" y="59590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Mejor Caso</a:t>
            </a:r>
            <a:endParaRPr lang="en-US" sz="2200" dirty="0"/>
          </a:p>
        </p:txBody>
      </p:sp>
      <p:sp>
        <p:nvSpPr>
          <p:cNvPr id="6" name="Text 2"/>
          <p:cNvSpPr/>
          <p:nvPr/>
        </p:nvSpPr>
        <p:spPr>
          <a:xfrm>
            <a:off x="1020604" y="6449497"/>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Evalúa el escenario más favorable para el algoritmo</a:t>
            </a:r>
            <a:endParaRPr lang="en-US" sz="1750" dirty="0"/>
          </a:p>
        </p:txBody>
      </p:sp>
      <p:pic>
        <p:nvPicPr>
          <p:cNvPr id="7" name="Image 2" descr="preencoded.png">    </p:cNvPr>
          <p:cNvPicPr>
            <a:picLocks noChangeAspect="1"/>
          </p:cNvPicPr>
          <p:nvPr/>
        </p:nvPicPr>
        <p:blipFill>
          <a:blip r:embed="rId3"/>
          <a:stretch>
            <a:fillRect/>
          </a:stretch>
        </p:blipFill>
        <p:spPr>
          <a:xfrm>
            <a:off x="5141357" y="4711660"/>
            <a:ext cx="4347567" cy="907256"/>
          </a:xfrm>
          <a:prstGeom prst="rect">
            <a:avLst/>
          </a:prstGeom>
        </p:spPr>
      </p:pic>
      <p:sp>
        <p:nvSpPr>
          <p:cNvPr id="8" name="Text 3"/>
          <p:cNvSpPr/>
          <p:nvPr/>
        </p:nvSpPr>
        <p:spPr>
          <a:xfrm>
            <a:off x="5368171" y="59590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Caso Promedio</a:t>
            </a:r>
            <a:endParaRPr lang="en-US" sz="2200" dirty="0"/>
          </a:p>
        </p:txBody>
      </p:sp>
      <p:sp>
        <p:nvSpPr>
          <p:cNvPr id="9" name="Text 4"/>
          <p:cNvSpPr/>
          <p:nvPr/>
        </p:nvSpPr>
        <p:spPr>
          <a:xfrm>
            <a:off x="5368171" y="6449497"/>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Considera el tiempo esperado para todas las entradas posibles</a:t>
            </a:r>
            <a:endParaRPr lang="en-US" sz="1750" dirty="0"/>
          </a:p>
        </p:txBody>
      </p:sp>
      <p:pic>
        <p:nvPicPr>
          <p:cNvPr id="10" name="Image 3" descr="preencoded.png">    </p:cNvPr>
          <p:cNvPicPr>
            <a:picLocks noChangeAspect="1"/>
          </p:cNvPicPr>
          <p:nvPr/>
        </p:nvPicPr>
        <p:blipFill>
          <a:blip r:embed="rId4"/>
          <a:stretch>
            <a:fillRect/>
          </a:stretch>
        </p:blipFill>
        <p:spPr>
          <a:xfrm>
            <a:off x="9488924" y="4711660"/>
            <a:ext cx="4347567" cy="907256"/>
          </a:xfrm>
          <a:prstGeom prst="rect">
            <a:avLst/>
          </a:prstGeom>
        </p:spPr>
      </p:pic>
      <p:sp>
        <p:nvSpPr>
          <p:cNvPr id="11" name="Text 5"/>
          <p:cNvSpPr/>
          <p:nvPr/>
        </p:nvSpPr>
        <p:spPr>
          <a:xfrm>
            <a:off x="9715738" y="59590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Peor Caso</a:t>
            </a:r>
            <a:endParaRPr lang="en-US" sz="2200" dirty="0"/>
          </a:p>
        </p:txBody>
      </p:sp>
      <p:sp>
        <p:nvSpPr>
          <p:cNvPr id="12" name="Text 6"/>
          <p:cNvSpPr/>
          <p:nvPr/>
        </p:nvSpPr>
        <p:spPr>
          <a:xfrm>
            <a:off x="9715738" y="6449497"/>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Analiza el escenario más desfavorable para el algoritmo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8326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Ejemplos Prácticos de Casos de Análisis</a:t>
            </a:r>
            <a:endParaRPr lang="en-US" sz="4450" dirty="0"/>
          </a:p>
        </p:txBody>
      </p:sp>
      <p:sp>
        <p:nvSpPr>
          <p:cNvPr id="4" name="Shape 1"/>
          <p:cNvSpPr/>
          <p:nvPr/>
        </p:nvSpPr>
        <p:spPr>
          <a:xfrm>
            <a:off x="793790" y="3140988"/>
            <a:ext cx="7556421" cy="3705225"/>
          </a:xfrm>
          <a:prstGeom prst="roundRect">
            <a:avLst>
              <a:gd name="adj" fmla="val 2571"/>
            </a:avLst>
          </a:prstGeom>
          <a:noFill/>
          <a:ln w="7620">
            <a:solidFill>
              <a:srgbClr val="000000">
                <a:alpha val="8000"/>
              </a:srgbClr>
            </a:solidFill>
            <a:prstDash val="solid"/>
          </a:ln>
        </p:spPr>
      </p:sp>
      <p:sp>
        <p:nvSpPr>
          <p:cNvPr id="5" name="Shape 2"/>
          <p:cNvSpPr/>
          <p:nvPr/>
        </p:nvSpPr>
        <p:spPr>
          <a:xfrm>
            <a:off x="801410" y="3148608"/>
            <a:ext cx="7540347" cy="650319"/>
          </a:xfrm>
          <a:prstGeom prst="rect">
            <a:avLst/>
          </a:prstGeom>
          <a:solidFill>
            <a:srgbClr val="FFFFFF">
              <a:alpha val="4000"/>
            </a:srgbClr>
          </a:solidFill>
          <a:ln/>
        </p:spPr>
      </p:sp>
      <p:sp>
        <p:nvSpPr>
          <p:cNvPr id="6" name="Text 3"/>
          <p:cNvSpPr/>
          <p:nvPr/>
        </p:nvSpPr>
        <p:spPr>
          <a:xfrm>
            <a:off x="1029057" y="329231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Tipo de Análisis</a:t>
            </a:r>
            <a:endParaRPr lang="en-US" sz="1750" dirty="0"/>
          </a:p>
        </p:txBody>
      </p:sp>
      <p:sp>
        <p:nvSpPr>
          <p:cNvPr id="7" name="Text 4"/>
          <p:cNvSpPr/>
          <p:nvPr/>
        </p:nvSpPr>
        <p:spPr>
          <a:xfrm>
            <a:off x="3546038" y="3292316"/>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Descripción</a:t>
            </a:r>
            <a:endParaRPr lang="en-US" sz="1750" dirty="0"/>
          </a:p>
        </p:txBody>
      </p:sp>
      <p:sp>
        <p:nvSpPr>
          <p:cNvPr id="8" name="Text 5"/>
          <p:cNvSpPr/>
          <p:nvPr/>
        </p:nvSpPr>
        <p:spPr>
          <a:xfrm>
            <a:off x="6059210" y="329231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Ejemplo</a:t>
            </a:r>
            <a:endParaRPr lang="en-US" sz="1750" dirty="0"/>
          </a:p>
        </p:txBody>
      </p:sp>
      <p:sp>
        <p:nvSpPr>
          <p:cNvPr id="9" name="Shape 6"/>
          <p:cNvSpPr/>
          <p:nvPr/>
        </p:nvSpPr>
        <p:spPr>
          <a:xfrm>
            <a:off x="801410" y="3798927"/>
            <a:ext cx="7540347" cy="1013222"/>
          </a:xfrm>
          <a:prstGeom prst="rect">
            <a:avLst/>
          </a:prstGeom>
          <a:solidFill>
            <a:srgbClr val="000000">
              <a:alpha val="4000"/>
            </a:srgbClr>
          </a:solidFill>
          <a:ln/>
        </p:spPr>
      </p:sp>
      <p:sp>
        <p:nvSpPr>
          <p:cNvPr id="10" name="Text 7"/>
          <p:cNvSpPr/>
          <p:nvPr/>
        </p:nvSpPr>
        <p:spPr>
          <a:xfrm>
            <a:off x="1029057" y="394263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Peor Caso</a:t>
            </a:r>
            <a:endParaRPr lang="en-US" sz="1750" dirty="0"/>
          </a:p>
        </p:txBody>
      </p:sp>
      <p:sp>
        <p:nvSpPr>
          <p:cNvPr id="11" name="Text 8"/>
          <p:cNvSpPr/>
          <p:nvPr/>
        </p:nvSpPr>
        <p:spPr>
          <a:xfrm>
            <a:off x="3546038" y="3942636"/>
            <a:ext cx="205192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Escenario más desfavorable</a:t>
            </a:r>
            <a:endParaRPr lang="en-US" sz="1750" dirty="0"/>
          </a:p>
        </p:txBody>
      </p:sp>
      <p:sp>
        <p:nvSpPr>
          <p:cNvPr id="12" name="Text 9"/>
          <p:cNvSpPr/>
          <p:nvPr/>
        </p:nvSpPr>
        <p:spPr>
          <a:xfrm>
            <a:off x="6059210" y="3942636"/>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Búsqueda de elemento ausente</a:t>
            </a:r>
            <a:endParaRPr lang="en-US" sz="1750" dirty="0"/>
          </a:p>
        </p:txBody>
      </p:sp>
      <p:sp>
        <p:nvSpPr>
          <p:cNvPr id="13" name="Shape 10"/>
          <p:cNvSpPr/>
          <p:nvPr/>
        </p:nvSpPr>
        <p:spPr>
          <a:xfrm>
            <a:off x="801410" y="4812149"/>
            <a:ext cx="7540347" cy="1013222"/>
          </a:xfrm>
          <a:prstGeom prst="rect">
            <a:avLst/>
          </a:prstGeom>
          <a:solidFill>
            <a:srgbClr val="FFFFFF">
              <a:alpha val="4000"/>
            </a:srgbClr>
          </a:solidFill>
          <a:ln/>
        </p:spPr>
      </p:sp>
      <p:sp>
        <p:nvSpPr>
          <p:cNvPr id="14" name="Text 11"/>
          <p:cNvSpPr/>
          <p:nvPr/>
        </p:nvSpPr>
        <p:spPr>
          <a:xfrm>
            <a:off x="1029057" y="495585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Mejor Caso</a:t>
            </a:r>
            <a:endParaRPr lang="en-US" sz="1750" dirty="0"/>
          </a:p>
        </p:txBody>
      </p:sp>
      <p:sp>
        <p:nvSpPr>
          <p:cNvPr id="15" name="Text 12"/>
          <p:cNvSpPr/>
          <p:nvPr/>
        </p:nvSpPr>
        <p:spPr>
          <a:xfrm>
            <a:off x="3546038" y="4955858"/>
            <a:ext cx="205192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Escenario más favorable</a:t>
            </a:r>
            <a:endParaRPr lang="en-US" sz="1750" dirty="0"/>
          </a:p>
        </p:txBody>
      </p:sp>
      <p:sp>
        <p:nvSpPr>
          <p:cNvPr id="16" name="Text 13"/>
          <p:cNvSpPr/>
          <p:nvPr/>
        </p:nvSpPr>
        <p:spPr>
          <a:xfrm>
            <a:off x="6059210" y="4955858"/>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Elemento en primera posición</a:t>
            </a:r>
            <a:endParaRPr lang="en-US" sz="1750" dirty="0"/>
          </a:p>
        </p:txBody>
      </p:sp>
      <p:sp>
        <p:nvSpPr>
          <p:cNvPr id="17" name="Shape 14"/>
          <p:cNvSpPr/>
          <p:nvPr/>
        </p:nvSpPr>
        <p:spPr>
          <a:xfrm>
            <a:off x="801410" y="5825371"/>
            <a:ext cx="7540347" cy="1013222"/>
          </a:xfrm>
          <a:prstGeom prst="rect">
            <a:avLst/>
          </a:prstGeom>
          <a:solidFill>
            <a:srgbClr val="000000">
              <a:alpha val="4000"/>
            </a:srgbClr>
          </a:solidFill>
          <a:ln/>
        </p:spPr>
      </p:sp>
      <p:sp>
        <p:nvSpPr>
          <p:cNvPr id="18" name="Text 15"/>
          <p:cNvSpPr/>
          <p:nvPr/>
        </p:nvSpPr>
        <p:spPr>
          <a:xfrm>
            <a:off x="1029057" y="5969079"/>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Caso Promedio</a:t>
            </a:r>
            <a:endParaRPr lang="en-US" sz="1750" dirty="0"/>
          </a:p>
        </p:txBody>
      </p:sp>
      <p:sp>
        <p:nvSpPr>
          <p:cNvPr id="19" name="Text 16"/>
          <p:cNvSpPr/>
          <p:nvPr/>
        </p:nvSpPr>
        <p:spPr>
          <a:xfrm>
            <a:off x="3546038" y="5969079"/>
            <a:ext cx="205192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Tiempo esperado general</a:t>
            </a:r>
            <a:endParaRPr lang="en-US" sz="1750" dirty="0"/>
          </a:p>
        </p:txBody>
      </p:sp>
      <p:sp>
        <p:nvSpPr>
          <p:cNvPr id="20" name="Text 17"/>
          <p:cNvSpPr/>
          <p:nvPr/>
        </p:nvSpPr>
        <p:spPr>
          <a:xfrm>
            <a:off x="6059210" y="5969079"/>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Costo medio en listas ordenadas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Introducción a la Notación Big-O</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 notación Big-O describe cómo escala el tiempo de ejecución de un algoritmo en función del tamaño de entrada n. Es la herramienta fundamental para expresar la complejidad algorítmica de manera matemática y comparable.</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Esta notación nos permite abstraer los detalles de implementación y hardware para centrarnos en el comportamiento fundamental del algoritmo cuando los datos crecen hacia el infinito.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2025-05-23T17:00:14Z</dcterms:created>
  <dcterms:modified xsi:type="dcterms:W3CDTF">2025-05-23T17:00:14Z</dcterms:modified>
</cp:coreProperties>
</file>